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C439-546B-4B81-8727-656F6106EC56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796D7-B5F8-49AC-B53A-5F2E0A720B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4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49c2112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849c2112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9" name="Google Shape;3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9c211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849c211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9" name="Google Shape;4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7" name="Google Shape;4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6" name="Google Shape;5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750e62d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7750e62db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1" name="Google Shape;5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0" name="Google Shape;6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1" name="Google Shape;6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0" name="Google Shape;62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1" name="Google Shape;63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0" name="Google Shape;64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8" name="Google Shape;64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1_3 colonn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31" name="Google Shape;31;p2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353801" y="6096000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69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sa/3.0/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hyperlink" Target="https://scratch.mit.edu/projects/391156687/edito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427264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it-IT" dirty="0"/>
              <a:t>La posizione GPS:</a:t>
            </a:r>
            <a:br>
              <a:rPr lang="it-IT" dirty="0"/>
            </a:br>
            <a:r>
              <a:rPr lang="it-IT" sz="4800" dirty="0"/>
              <a:t>uso sociale dei dati</a:t>
            </a:r>
            <a:endParaRPr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3756844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UN PERCORSO PER LA SCUOLA SECONDARIA DI PRIMO E DI SECONDO GRADO</a:t>
            </a:r>
            <a:endParaRPr/>
          </a:p>
        </p:txBody>
      </p:sp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B2567DE6-8308-4A40-947E-F0DBDD25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7" y="577963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74E0B92-FBEA-48C9-B312-59F88989FA25}"/>
              </a:ext>
            </a:extLst>
          </p:cNvPr>
          <p:cNvSpPr/>
          <p:nvPr/>
        </p:nvSpPr>
        <p:spPr>
          <a:xfrm>
            <a:off x="1744174" y="5604105"/>
            <a:ext cx="9522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Quest'opera è stata rilasciata con licenza Creative Commons Attribuzione - Non commerciale - Condividi allo stesso modo 3.0 Italia. Per leggere una copia della licenza visita il sito web </a:t>
            </a:r>
            <a:r>
              <a:rPr lang="it-IT" sz="1200" dirty="0">
                <a:hlinkClick r:id="rId4"/>
              </a:rPr>
              <a:t>http://creativecommons.org/licenses/by-nc-sa/3.0/it/</a:t>
            </a:r>
            <a:r>
              <a:rPr lang="it-IT" sz="1200" dirty="0"/>
              <a:t> o spedisci una lettera a Creative Commons, PO Box 1866, Mountain </a:t>
            </a:r>
            <a:r>
              <a:rPr lang="it-IT" sz="1200" dirty="0" err="1"/>
              <a:t>View</a:t>
            </a:r>
            <a:r>
              <a:rPr lang="it-IT" sz="1200" dirty="0"/>
              <a:t>, CA 94042, USA.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6535738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it-IT" sz="2800"/>
              <a:t>SEGMENTO DI CONTROLLO: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it-IT" sz="2400" b="1" u="sng"/>
              <a:t>8 stazioni di controllo </a:t>
            </a:r>
            <a:r>
              <a:rPr lang="it-IT" sz="2400"/>
              <a:t>dei satelliti (7 operative, 1 di riserva)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it-IT" sz="2400" b="1" u="sng"/>
              <a:t>4 antenne </a:t>
            </a:r>
            <a:r>
              <a:rPr lang="it-IT" sz="2400"/>
              <a:t>terrestri per la comunicazione con i satelliti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9" descr="Telecomunicazioni satellitari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305800" y="2681568"/>
            <a:ext cx="2403764" cy="32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40" name="Google Shape;240;p10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4287837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it-IT" sz="2800"/>
              <a:t>SEGMENTO UTENTE: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it-IT" sz="2400" b="1" u="sng"/>
              <a:t>MILIARDI</a:t>
            </a:r>
            <a:r>
              <a:rPr lang="it-IT" sz="2400"/>
              <a:t> di ricevitori GPS, professionali e non.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0" descr="http://img.archiexpo.it/images_ae/photo-g/153255-10457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593" y="3772947"/>
            <a:ext cx="2675122" cy="267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 descr="https://i.ebayimg.com/images/g/UVQAAOSwnL9bU1WO/s-l3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2201" y="4149996"/>
            <a:ext cx="1802815" cy="15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 descr="https://www.aranzulla.it/wp-content/contenuti/2018/01/gps_risultat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0359" y="2052918"/>
            <a:ext cx="3145530" cy="235656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4211637" cy="457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it-IT" sz="2800"/>
              <a:t>TRILATERAZIONE: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it-IT" sz="2400" b="1" u="sng"/>
              <a:t>3 satelliti</a:t>
            </a:r>
            <a:r>
              <a:rPr lang="it-IT" sz="2400" b="1"/>
              <a:t> </a:t>
            </a:r>
            <a:r>
              <a:rPr lang="it-IT" sz="2400"/>
              <a:t>per la posizione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it-IT" sz="2400" b="1" u="sng"/>
              <a:t>1 satellite</a:t>
            </a:r>
            <a:r>
              <a:rPr lang="it-IT" sz="2400"/>
              <a:t> per il tempo esatto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it-IT" sz="2400" b="1" u="sng"/>
              <a:t>Almeno 1 satellite</a:t>
            </a:r>
            <a:r>
              <a:rPr lang="it-IT" sz="2400"/>
              <a:t> di riserva/ridondanza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1" descr="https://pbs.twimg.com/media/Cya82oFWIAAXWp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506" y="2463353"/>
            <a:ext cx="5779394" cy="330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Sistemi di acquisizione della posizione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4287837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it-IT" sz="2400"/>
              <a:t>APP gratuite liberamente scaricabili: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 sz="2000" b="1" u="sng"/>
              <a:t>ANDROID: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800"/>
              <a:t>GPS Status &amp; Toolbox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800"/>
              <a:t>GPS Logger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2000" b="1" u="sng"/>
              <a:t>iOS</a:t>
            </a:r>
            <a:r>
              <a:rPr lang="it-IT" sz="2000"/>
              <a:t>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800"/>
              <a:t>GeoLogger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509" y="2170489"/>
            <a:ext cx="1733559" cy="360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mmagine che contiene monitor, testo, schermo, ner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9427" y="2170489"/>
            <a:ext cx="1733559" cy="360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5240" y="2170489"/>
            <a:ext cx="1725484" cy="36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Informatica</a:t>
            </a:r>
            <a:endParaRPr/>
          </a:p>
        </p:txBody>
      </p:sp>
      <p:sp>
        <p:nvSpPr>
          <p:cNvPr id="271" name="Google Shape;271;p54"/>
          <p:cNvSpPr txBox="1">
            <a:spLocks noGrp="1"/>
          </p:cNvSpPr>
          <p:nvPr>
            <p:ph type="body" idx="1"/>
          </p:nvPr>
        </p:nvSpPr>
        <p:spPr>
          <a:xfrm>
            <a:off x="1104293" y="1853248"/>
            <a:ext cx="9624667" cy="469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PREREQUISITI: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Excel: inserimento dati, inserimento formule, creazione di un grafico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Apertura, modifica e salvataggio di un file di testo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Competenze di matematica relative alle proporzioni</a:t>
            </a: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CONTENUTI (IMPORTAZIONE):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Importazione dati da file di testo (kml, gpx, etc)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Elaborazione dati in caso di raccolta multipla (calcolo del valore medio per riduzione errore di acquisizione)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Conversione coordinate geografiche/sistema cartesiano nel S.I.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72" name="Google Shape;272;p54"/>
          <p:cNvSpPr txBox="1"/>
          <p:nvPr/>
        </p:nvSpPr>
        <p:spPr>
          <a:xfrm>
            <a:off x="10370820" y="332509"/>
            <a:ext cx="8696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4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Informatica</a:t>
            </a:r>
            <a:endParaRPr/>
          </a:p>
        </p:txBody>
      </p:sp>
      <p:sp>
        <p:nvSpPr>
          <p:cNvPr id="279" name="Google Shape;279;p55"/>
          <p:cNvSpPr txBox="1">
            <a:spLocks noGrp="1"/>
          </p:cNvSpPr>
          <p:nvPr>
            <p:ph type="body" idx="1"/>
          </p:nvPr>
        </p:nvSpPr>
        <p:spPr>
          <a:xfrm>
            <a:off x="1104293" y="1853248"/>
            <a:ext cx="9624667" cy="469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CONTENUTI (ESPORTAZIONE):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Preparazione dei dati nel formato richiesto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Esportazione dati su file di testo (nei formati utili all’utilizzo su Scratch)</a:t>
            </a: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COMPETENZE SVILUPPATE: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Manipolazione file di dati prodotti/utilizzati da software terzi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Utilizzare correttamente il fattore di scala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80" name="Google Shape;280;p55"/>
          <p:cNvSpPr txBox="1"/>
          <p:nvPr/>
        </p:nvSpPr>
        <p:spPr>
          <a:xfrm>
            <a:off x="10370820" y="332509"/>
            <a:ext cx="8696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5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49c211280_0_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solidFill>
                  <a:srgbClr val="FFFFFF"/>
                </a:solidFill>
              </a:rPr>
              <a:t>Geografia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7" name="Google Shape;287;g849c211280_0_8"/>
          <p:cNvSpPr txBox="1">
            <a:spLocks noGrp="1"/>
          </p:cNvSpPr>
          <p:nvPr>
            <p:ph type="body" idx="1"/>
          </p:nvPr>
        </p:nvSpPr>
        <p:spPr>
          <a:xfrm>
            <a:off x="1104211" y="1433940"/>
            <a:ext cx="8946600" cy="308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it-IT" sz="2400">
                <a:solidFill>
                  <a:srgbClr val="FFFFFF"/>
                </a:solidFill>
              </a:rPr>
              <a:t>PREREQUISITI:</a:t>
            </a:r>
            <a:endParaRPr/>
          </a:p>
          <a:p>
            <a:pPr marL="28575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rgbClr val="FFFFFF"/>
                </a:solidFill>
              </a:rPr>
              <a:t>Orientamento sull’atlante e sulle carte geografiche del mondo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rgbClr val="FFFFFF"/>
                </a:solidFill>
              </a:rPr>
              <a:t>I punti cardinali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rgbClr val="FFFFFF"/>
                </a:solidFill>
              </a:rPr>
              <a:t>La mia posizione sul planisfero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88" name="Google Shape;288;g849c211280_0_8"/>
          <p:cNvSpPr txBox="1"/>
          <p:nvPr/>
        </p:nvSpPr>
        <p:spPr>
          <a:xfrm>
            <a:off x="10388352" y="656066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g849c211280_0_8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478973" y="418031"/>
            <a:ext cx="11234054" cy="602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400"/>
              <a:t>CONTENUTI: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1. Introduzione delle coordinate geografiche: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L'Equatore come circonferenza massima che divide la terra in due emisferi di uguali dimensioni ed è suddiviso in 360 archi uguali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Paralleli: circonferenze parallele all'Equatore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Meridiani: semicirconferenze massime che congiungono i poli e numerati di grado in grado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Latitudine e longitudine di un punto P:</a:t>
            </a:r>
            <a:endParaRPr/>
          </a:p>
          <a:p>
            <a:pPr marL="59436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a = angolo di longitudine per il punto P</a:t>
            </a:r>
            <a:endParaRPr/>
          </a:p>
          <a:p>
            <a:pPr marL="59436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b = angolo di latitudine per il punto P</a:t>
            </a:r>
            <a:endParaRPr/>
          </a:p>
          <a:p>
            <a:pPr marL="59436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	</a:t>
            </a:r>
            <a:endParaRPr/>
          </a:p>
          <a:p>
            <a:pPr marL="594360" lvl="0" indent="-3657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0192" y="4135901"/>
            <a:ext cx="3606399" cy="252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/>
          <p:nvPr/>
        </p:nvSpPr>
        <p:spPr>
          <a:xfrm>
            <a:off x="10388352" y="656066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9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793823" y="688352"/>
            <a:ext cx="8946541" cy="569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2. Inserire le coordinate in Google Maps</a:t>
            </a: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3. Individuare la nostra posizione</a:t>
            </a: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03" name="Google Shape;3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494" y="1998535"/>
            <a:ext cx="5054991" cy="456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10" y="2124441"/>
            <a:ext cx="3653889" cy="377871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10388352" y="670134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body" idx="1"/>
          </p:nvPr>
        </p:nvSpPr>
        <p:spPr>
          <a:xfrm>
            <a:off x="535242" y="458234"/>
            <a:ext cx="10226542" cy="554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4. Le proiezioni cartografiche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Ellissoide: forma geometrica della Terra (schiacciata ai poli)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Rappresentazione su una superficie piana attraverso operazioni di proiezioni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Durante questo processo vengono introdotti errori o distorsioni di almeno una delle caratteristiche geografiche: forma, area, angoli, direzione o di distanza.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Riprodurre solamente singole porzioni di territorio per ridurre l'errore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Importante: fra ciò che si vuole conservare corretto e ciò che si può accettare di deformare</a:t>
            </a:r>
            <a:endParaRPr/>
          </a:p>
          <a:p>
            <a:pPr marL="59436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	</a:t>
            </a:r>
            <a:endParaRPr/>
          </a:p>
          <a:p>
            <a:pPr marL="594360" lvl="0" indent="-3657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12" name="Google Shape;312;p41" descr="Appiattire una sfera! L'approssimazione della carta geografica"/>
          <p:cNvPicPr preferRelativeResize="0"/>
          <p:nvPr/>
        </p:nvPicPr>
        <p:blipFill rotWithShape="1">
          <a:blip r:embed="rId3">
            <a:alphaModFix/>
          </a:blip>
          <a:srcRect l="4663" t="9638" r="63955" b="46447"/>
          <a:stretch/>
        </p:blipFill>
        <p:spPr>
          <a:xfrm>
            <a:off x="4487593" y="4135902"/>
            <a:ext cx="2250831" cy="2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 descr="LE CARTE GEOGRAFICH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8787" y="4495928"/>
            <a:ext cx="3172014" cy="164474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10388352" y="656066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646111" y="303519"/>
            <a:ext cx="9404723" cy="106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/>
              <a:t>Struttura UDA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631993" y="1418545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Secondaria di SECONDO grado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4"/>
          </p:nvPr>
        </p:nvSpPr>
        <p:spPr>
          <a:xfrm>
            <a:off x="3873106" y="1518557"/>
            <a:ext cx="2946794" cy="473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it-IT"/>
              <a:t> 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5"/>
          </p:nvPr>
        </p:nvSpPr>
        <p:spPr>
          <a:xfrm>
            <a:off x="7118721" y="1404938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Secondaria di PRIMO grado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6"/>
          </p:nvPr>
        </p:nvSpPr>
        <p:spPr>
          <a:xfrm>
            <a:off x="7124700" y="2163536"/>
            <a:ext cx="2932113" cy="452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MATERIE COINVOLTE nelle FASI: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1. </a:t>
            </a:r>
            <a:r>
              <a:rPr lang="it-IT" sz="1200" b="1" u="sng"/>
              <a:t>Scienze/Geografia</a:t>
            </a:r>
            <a:r>
              <a:rPr lang="it-IT" sz="1200"/>
              <a:t>: la proiezione di una sfera su un cilindro; il sistema di coordinate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1. </a:t>
            </a:r>
            <a:r>
              <a:rPr lang="it-IT" sz="1200" b="1" u="sng"/>
              <a:t>Tecnologia e Informatica (T&amp;I)</a:t>
            </a:r>
            <a:r>
              <a:rPr lang="it-IT" sz="1200"/>
              <a:t>: il sistema GPS: storia, satelliti, principio di funzionamento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2. </a:t>
            </a:r>
            <a:r>
              <a:rPr lang="it-IT" sz="1200" b="1" u="sng"/>
              <a:t>T&amp;I</a:t>
            </a:r>
            <a:r>
              <a:rPr lang="it-IT" sz="1200"/>
              <a:t>: ricevitori GPS; applicazioni per telefoni cellulari; riduzione degli errori mediante raccolta ripetuta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3. </a:t>
            </a:r>
            <a:r>
              <a:rPr lang="it-IT" sz="1200" b="1" u="sng"/>
              <a:t>Matematica/Geografia/T&amp;I</a:t>
            </a:r>
            <a:r>
              <a:rPr lang="it-IT" sz="1200"/>
              <a:t>: figure e territorio; divisione in gruppi e raccolta dati sul campo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T&amp;I</a:t>
            </a:r>
            <a:r>
              <a:rPr lang="it-IT" sz="1200"/>
              <a:t>: analisi dei dati (Excel?) e loro rielaborazione per presentazione grafica (Scratch?)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Matematica/T&amp;I</a:t>
            </a:r>
            <a:r>
              <a:rPr lang="it-IT" sz="1200"/>
              <a:t>: calcolo del perimetro teorico vs acquisito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Geografia/T&amp;I</a:t>
            </a:r>
            <a:r>
              <a:rPr lang="it-IT" sz="1200"/>
              <a:t>: preparazione schede informative (HTML+QR Code)</a:t>
            </a:r>
            <a:endParaRPr/>
          </a:p>
          <a:p>
            <a:pPr marL="342900" lvl="0" indent="-2768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None/>
            </a:pPr>
            <a:endParaRPr sz="1300"/>
          </a:p>
        </p:txBody>
      </p:sp>
      <p:sp>
        <p:nvSpPr>
          <p:cNvPr id="158" name="Google Shape;158;p2"/>
          <p:cNvSpPr/>
          <p:nvPr/>
        </p:nvSpPr>
        <p:spPr>
          <a:xfrm>
            <a:off x="4459060" y="2081889"/>
            <a:ext cx="1695450" cy="886225"/>
          </a:xfrm>
          <a:prstGeom prst="rect">
            <a:avLst/>
          </a:prstGeom>
          <a:solidFill>
            <a:srgbClr val="F38D8B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Positioning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33156" y="3266511"/>
            <a:ext cx="2547257" cy="767442"/>
          </a:xfrm>
          <a:prstGeom prst="rect">
            <a:avLst/>
          </a:prstGeom>
          <a:solidFill>
            <a:srgbClr val="F38D8B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Sistemi di acquisizione della posizione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033155" y="4267996"/>
            <a:ext cx="2547257" cy="767442"/>
          </a:xfrm>
          <a:prstGeom prst="rect">
            <a:avLst/>
          </a:prstGeom>
          <a:solidFill>
            <a:srgbClr val="F38D8B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Sessione raccolta dati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4030166" y="5222197"/>
            <a:ext cx="2547257" cy="767442"/>
          </a:xfrm>
          <a:prstGeom prst="rect">
            <a:avLst/>
          </a:prstGeom>
          <a:solidFill>
            <a:srgbClr val="F38D8B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Elaborazione dati e presentazione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35194" y="3267770"/>
            <a:ext cx="189140" cy="189824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4034929" y="4267996"/>
            <a:ext cx="189140" cy="189824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459060" y="2083030"/>
            <a:ext cx="189140" cy="189824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30166" y="5222197"/>
            <a:ext cx="189140" cy="189824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"/>
          <p:cNvSpPr txBox="1">
            <a:spLocks noGrp="1"/>
          </p:cNvSpPr>
          <p:nvPr>
            <p:ph type="body" idx="2"/>
          </p:nvPr>
        </p:nvSpPr>
        <p:spPr>
          <a:xfrm>
            <a:off x="652463" y="2163763"/>
            <a:ext cx="29273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MATERIE COINVOLTE nelle FASI: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1. </a:t>
            </a:r>
            <a:r>
              <a:rPr lang="it-IT" sz="1200" b="1" u="sng"/>
              <a:t>Fisica</a:t>
            </a:r>
            <a:r>
              <a:rPr lang="it-IT" sz="1200"/>
              <a:t>: relatività ristretta, red-shift gravitazionale, il sistema GPS: storia, satelliti, principio di funzionamento, biases orologi.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2. </a:t>
            </a:r>
            <a:r>
              <a:rPr lang="it-IT" sz="1200" b="1" u="sng"/>
              <a:t>Informatica</a:t>
            </a:r>
            <a:r>
              <a:rPr lang="it-IT" sz="1200"/>
              <a:t>: LocusMap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3. </a:t>
            </a:r>
            <a:r>
              <a:rPr lang="it-IT" sz="1200" b="1" u="sng"/>
              <a:t>Storia dell’arte</a:t>
            </a:r>
            <a:r>
              <a:rPr lang="it-IT" sz="1200"/>
              <a:t>: gita a Parigi; raccolta dati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Matematica</a:t>
            </a:r>
            <a:r>
              <a:rPr lang="it-IT" sz="1200"/>
              <a:t>: l’area di un sottografico; cambio di sistema di coordinate (da sferiche a cartesiane)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Storia dell’arte</a:t>
            </a:r>
            <a:r>
              <a:rPr lang="it-IT" sz="1200"/>
              <a:t>: argomenti legati alla città visitata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Storia</a:t>
            </a:r>
            <a:r>
              <a:rPr lang="it-IT" sz="1200"/>
              <a:t>: argomenti legati alla città visitata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Informatica</a:t>
            </a:r>
            <a:r>
              <a:rPr lang="it-IT" sz="1200"/>
              <a:t>: matrici; DataFrame; analisi dati tramite Python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4. </a:t>
            </a:r>
            <a:r>
              <a:rPr lang="it-IT" sz="1200" b="1" u="sng"/>
              <a:t>Informatica</a:t>
            </a:r>
            <a:r>
              <a:rPr lang="it-IT" sz="1200"/>
              <a:t>: sviluppo app tramite MIT App Inventor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342900" lvl="0" indent="-2768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None/>
            </a:pPr>
            <a:endParaRPr sz="1300"/>
          </a:p>
        </p:txBody>
      </p:sp>
      <p:sp>
        <p:nvSpPr>
          <p:cNvPr id="167" name="Google Shape;167;p2"/>
          <p:cNvSpPr txBox="1">
            <a:spLocks noGrp="1"/>
          </p:cNvSpPr>
          <p:nvPr>
            <p:ph type="sldNum" idx="12"/>
          </p:nvPr>
        </p:nvSpPr>
        <p:spPr>
          <a:xfrm>
            <a:off x="11353801" y="6096000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779754" y="660217"/>
            <a:ext cx="9608597" cy="5782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Esempi di carte geografiche: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Esercizi sul sito World Mapper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21" name="Google Shape;321;p42" descr="Rappresentazione della superficie terrestre (superiori) - Wikiversit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712" y="1333213"/>
            <a:ext cx="4253599" cy="27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2"/>
          <p:cNvSpPr txBox="1"/>
          <p:nvPr/>
        </p:nvSpPr>
        <p:spPr>
          <a:xfrm>
            <a:off x="892713" y="4172542"/>
            <a:ext cx="43686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Equivalente: superfici sono proporzionale a quelle corrispondenti sulla sfera terrestre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6015309" y="4172543"/>
            <a:ext cx="53289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Equidistante: distanze della carta sono proporzionale a quelle corrispondenti sulla sfera terreste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2" descr="Proiezione cilindrica equidistante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0356" y="1323975"/>
            <a:ext cx="5423950" cy="272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2"/>
          <p:cNvSpPr txBox="1"/>
          <p:nvPr/>
        </p:nvSpPr>
        <p:spPr>
          <a:xfrm>
            <a:off x="10388352" y="656066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6311" y="5524787"/>
            <a:ext cx="21907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1059066" y="902264"/>
            <a:ext cx="981526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400"/>
              <a:t>COMPETENZE SVILUPPATE: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000"/>
              <a:t>Orientamento con le coordinate geografiche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000"/>
              <a:t>Localizzazione di territori sul atlante usando le coordinate geografiche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000"/>
              <a:t>Riuscire a rappresentare la sfera terrestre secondo dei criteri prestabiliti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None/>
            </a:pP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10388352" y="656066"/>
            <a:ext cx="97834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1-3-4</a:t>
            </a: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3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it-IT"/>
              <a:t>SCIENZE</a:t>
            </a: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1"/>
          </p:nvPr>
        </p:nvSpPr>
        <p:spPr>
          <a:xfrm>
            <a:off x="426113" y="1551170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800"/>
              <a:t>PREREQUISITI: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400"/>
              <a:t>La storia della Terra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400"/>
              <a:t>La struttura della Terra </a:t>
            </a:r>
            <a:endParaRPr/>
          </a:p>
          <a:p>
            <a:pPr marL="9144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2400"/>
              <a:t>Riuscire a calcolare proporzioni</a:t>
            </a:r>
            <a:endParaRPr sz="240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41" name="Google Shape;341;p44" descr="Il paradosso del nucleo della Terra: perché è solido? - Focus.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685" y="1551170"/>
            <a:ext cx="3932197" cy="294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 txBox="1"/>
          <p:nvPr/>
        </p:nvSpPr>
        <p:spPr>
          <a:xfrm>
            <a:off x="10567546" y="506693"/>
            <a:ext cx="9783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4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1075177" y="462988"/>
            <a:ext cx="9377118" cy="18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►"/>
            </a:pPr>
            <a:r>
              <a:rPr lang="it-IT" sz="2400"/>
              <a:t>CONTENUTI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C9B70"/>
              </a:buClr>
              <a:buSzPts val="1440"/>
              <a:buNone/>
            </a:pP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r>
              <a:rPr lang="it-IT"/>
              <a:t>1. La forza di gravità, la massa e il peso</a:t>
            </a:r>
            <a:endParaRPr/>
          </a:p>
          <a:p>
            <a:pPr marL="1371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r>
              <a:rPr lang="it-IT"/>
              <a:t>2. Calcolare il peso specifico di un oggetto che si trova in posti differenti</a:t>
            </a:r>
            <a:endParaRPr/>
          </a:p>
        </p:txBody>
      </p:sp>
      <p:pic>
        <p:nvPicPr>
          <p:cNvPr id="349" name="Google Shape;349;p45" descr="Wie erklärt man Kindern die Schwerkraft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3395" y="2659966"/>
            <a:ext cx="3155706" cy="31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 txBox="1"/>
          <p:nvPr/>
        </p:nvSpPr>
        <p:spPr>
          <a:xfrm>
            <a:off x="10567546" y="506693"/>
            <a:ext cx="9783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45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body" idx="1"/>
          </p:nvPr>
        </p:nvSpPr>
        <p:spPr>
          <a:xfrm>
            <a:off x="1032973" y="101190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800"/>
              <a:t>COMPETENZE SVILUPPATE: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Riuscire a distinguere i tre concetti: gravità, massa e peso.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Riuscire a calcolare il peso specifico di un oggetto che si trova sulla terra oppure su un altro pianeta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10567546" y="506693"/>
            <a:ext cx="9783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46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it-IT" sz="4400"/>
              <a:t>MATEMATICA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646111" y="1448007"/>
            <a:ext cx="5449889" cy="52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800"/>
              <a:t>PREREQUISITI: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b="1"/>
              <a:t>GEOMETRIA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 					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Conoscere le figure geometriche piane e solide	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Saper calcolare l´area e il perimetro di figure geometriche piane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conoscere il sistema cartesiano semplice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365" name="Google Shape;365;p47"/>
          <p:cNvSpPr txBox="1"/>
          <p:nvPr/>
        </p:nvSpPr>
        <p:spPr>
          <a:xfrm>
            <a:off x="6625883" y="2595794"/>
            <a:ext cx="5449884" cy="481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it-IT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ALGEBRA	</a:t>
            </a: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Conoscere i numeri razionali e riuscire a rappresentarli su una linea numerica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Riuscire a svolgere le quattro operazioni con i numeri razionali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delle proporzioni semplici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Conoscenza solida delle unità di misura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47"/>
          <p:cNvCxnSpPr/>
          <p:nvPr/>
        </p:nvCxnSpPr>
        <p:spPr>
          <a:xfrm>
            <a:off x="6471138" y="2461846"/>
            <a:ext cx="0" cy="39522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47"/>
          <p:cNvSpPr txBox="1"/>
          <p:nvPr/>
        </p:nvSpPr>
        <p:spPr>
          <a:xfrm>
            <a:off x="10384667" y="605167"/>
            <a:ext cx="8694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3-4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>
            <a:spLocks noGrp="1"/>
          </p:cNvSpPr>
          <p:nvPr>
            <p:ph type="body" idx="1"/>
          </p:nvPr>
        </p:nvSpPr>
        <p:spPr>
          <a:xfrm>
            <a:off x="725158" y="378863"/>
            <a:ext cx="5064576" cy="599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►"/>
            </a:pPr>
            <a:r>
              <a:rPr lang="it-IT" sz="2800"/>
              <a:t>CONTENUTI</a:t>
            </a:r>
            <a:r>
              <a:rPr lang="it-IT" sz="3200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400" b="1"/>
              <a:t>1. LE FIGURE GEOMETRICHE:</a:t>
            </a:r>
            <a:endParaRPr/>
          </a:p>
          <a:p>
            <a: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Proprietà e caratteristiche delle figure geometriche piane </a:t>
            </a:r>
            <a:endParaRPr/>
          </a:p>
          <a:p>
            <a: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Area e perimetro di figure piane semplici e composte</a:t>
            </a:r>
            <a:endParaRPr/>
          </a:p>
          <a:p>
            <a: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Volume di figure geometriche solide</a:t>
            </a:r>
            <a:endParaRPr/>
          </a:p>
          <a:p>
            <a:pPr marL="4572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Applicazione del teorema di Pitagora alla geometria piana e a quella spaziale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74" name="Google Shape;374;p48" descr="FORMULARIO FIGURE PIANE | APPUN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057" y="1664322"/>
            <a:ext cx="6191250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8"/>
          <p:cNvSpPr txBox="1"/>
          <p:nvPr/>
        </p:nvSpPr>
        <p:spPr>
          <a:xfrm>
            <a:off x="10384667" y="605167"/>
            <a:ext cx="8694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3-4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8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653146" y="603946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A24B"/>
              </a:buClr>
              <a:buSzPts val="1440"/>
              <a:buNone/>
            </a:pPr>
            <a:r>
              <a:rPr lang="it-IT" sz="2400" b="1"/>
              <a:t>2. IL PIANO CARTESIANO: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Estensione della linea numerica dei numeri razionali al sistema cartesiano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/>
              <a:t>Rappresentazione di punti e segmenti nel piano cartesiano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82" name="Google Shape;382;p49" descr="Sistema di riferimento cartesiano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313" y="2003558"/>
            <a:ext cx="5030813" cy="503081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9"/>
          <p:cNvSpPr txBox="1"/>
          <p:nvPr/>
        </p:nvSpPr>
        <p:spPr>
          <a:xfrm>
            <a:off x="10384667" y="605167"/>
            <a:ext cx="8694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3-4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49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>
            <a:spLocks noGrp="1"/>
          </p:cNvSpPr>
          <p:nvPr>
            <p:ph type="body" idx="1"/>
          </p:nvPr>
        </p:nvSpPr>
        <p:spPr>
          <a:xfrm>
            <a:off x="695349" y="561463"/>
            <a:ext cx="10333721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it-IT" sz="2400" b="1"/>
              <a:t>3. APPLICAZIONE DELLA GEOMETRIA PIANA SUL </a:t>
            </a:r>
            <a:endParaRPr/>
          </a:p>
          <a:p>
            <a:pPr marL="1371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it-IT" sz="2400" b="1"/>
              <a:t>PIANO CARTESIANO: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2EF5"/>
              </a:buClr>
              <a:buSzPts val="1440"/>
              <a:buFont typeface="Noto Sans Symbols"/>
              <a:buNone/>
            </a:pPr>
            <a:endParaRPr sz="140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>
                <a:solidFill>
                  <a:schemeClr val="lt1"/>
                </a:solidFill>
              </a:rPr>
              <a:t>Trasferimento di figure geometriche semplici oppure composte sul piano cartesiano esteso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>
                <a:solidFill>
                  <a:schemeClr val="lt1"/>
                </a:solidFill>
              </a:rPr>
              <a:t>Calcolo del perimetro e dell´area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it-IT">
                <a:solidFill>
                  <a:schemeClr val="lt1"/>
                </a:solidFill>
              </a:rPr>
              <a:t>Rotazione e riflessione delle figure geometriche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2EF5"/>
              </a:buClr>
              <a:buSzPts val="1440"/>
              <a:buFont typeface="Noto Sans Symbols"/>
              <a:buNone/>
            </a:pPr>
            <a:endParaRPr sz="1400">
              <a:solidFill>
                <a:schemeClr val="lt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2EF5"/>
              </a:buClr>
              <a:buSzPts val="1440"/>
              <a:buFont typeface="Noto Sans Symbols"/>
              <a:buNone/>
            </a:pPr>
            <a:endParaRPr sz="1400">
              <a:solidFill>
                <a:schemeClr val="lt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2EF5"/>
              </a:buClr>
              <a:buSzPts val="1440"/>
              <a:buFont typeface="Noto Sans Symbols"/>
              <a:buNone/>
            </a:pPr>
            <a:endParaRPr sz="1400">
              <a:solidFill>
                <a:srgbClr val="3F3F3F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2EF5"/>
              </a:buClr>
              <a:buSzPts val="1440"/>
              <a:buFont typeface="Noto Sans Symbols"/>
              <a:buNone/>
            </a:pPr>
            <a:endParaRPr sz="1400">
              <a:solidFill>
                <a:srgbClr val="3F3F3F"/>
              </a:solidFill>
            </a:endParaRPr>
          </a:p>
        </p:txBody>
      </p:sp>
      <p:pic>
        <p:nvPicPr>
          <p:cNvPr id="390" name="Google Shape;390;p50" descr="Simmetria centrale nel piano cartesiano – GeoGebra"/>
          <p:cNvPicPr preferRelativeResize="0"/>
          <p:nvPr/>
        </p:nvPicPr>
        <p:blipFill rotWithShape="1">
          <a:blip r:embed="rId3">
            <a:alphaModFix/>
          </a:blip>
          <a:srcRect l="31580" b="34744"/>
          <a:stretch/>
        </p:blipFill>
        <p:spPr>
          <a:xfrm>
            <a:off x="3207434" y="3536379"/>
            <a:ext cx="5275385" cy="304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0"/>
          <p:cNvSpPr txBox="1"/>
          <p:nvPr/>
        </p:nvSpPr>
        <p:spPr>
          <a:xfrm>
            <a:off x="10384667" y="605167"/>
            <a:ext cx="8694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3-4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5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>
            <a:spLocks noGrp="1"/>
          </p:cNvSpPr>
          <p:nvPr>
            <p:ph type="body" idx="1"/>
          </p:nvPr>
        </p:nvSpPr>
        <p:spPr>
          <a:xfrm>
            <a:off x="737552" y="730555"/>
            <a:ext cx="11454448" cy="538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3052"/>
              <a:t>COMPETENZE SVILUPPATE: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t-IT" sz="2220" b="1"/>
              <a:t>OBIETTIVI PRINCIPALI:	</a:t>
            </a:r>
            <a:r>
              <a:rPr lang="it-IT" sz="1850"/>
              <a:t>			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1850"/>
              <a:t> -  </a:t>
            </a:r>
            <a:r>
              <a:rPr lang="it-IT" sz="2035"/>
              <a:t>La conoscenza approfondita delle figure geometriche piane e solide: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35"/>
              <a:t>	1. le caratteristiche delle figure geometriche piane e solide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35"/>
              <a:t>	2. consolidare il calcolo dell´area e del perimetro di figure semplici o composte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35"/>
              <a:t>	3. riuscire a individuare le relazioni tra gli elementi, le superfici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35"/>
              <a:t>       	 4. rappresentare le figure sul piano cartesiano esteso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35"/>
          </a:p>
          <a:p>
            <a:pPr marL="457200" lvl="0" indent="-3200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it-IT" sz="2035"/>
              <a:t>Utilizzo corretto del lessico e della simbologia matematica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t-IT" sz="185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t-IT" sz="2220" b="1"/>
              <a:t>OBIETTIVI SECONDARI:</a:t>
            </a:r>
            <a:endParaRPr/>
          </a:p>
          <a:p>
            <a:pPr marL="457200" lvl="0" indent="-3200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Char char="-"/>
            </a:pPr>
            <a:r>
              <a:rPr lang="it-IT" sz="2035"/>
              <a:t>Riuscire a individuare relazione tra gli elementi, le superfici e i volumi di figure geometriche solide.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50"/>
          </a:p>
        </p:txBody>
      </p:sp>
      <p:sp>
        <p:nvSpPr>
          <p:cNvPr id="398" name="Google Shape;398;p51"/>
          <p:cNvSpPr txBox="1"/>
          <p:nvPr/>
        </p:nvSpPr>
        <p:spPr>
          <a:xfrm>
            <a:off x="10384667" y="605167"/>
            <a:ext cx="8694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3-4</a:t>
            </a:r>
            <a:endParaRPr sz="3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1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49c211280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9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Metodologie didattiche</a:t>
            </a:r>
            <a:endParaRPr/>
          </a:p>
        </p:txBody>
      </p:sp>
      <p:sp>
        <p:nvSpPr>
          <p:cNvPr id="173" name="Google Shape;173;g849c211280_0_0"/>
          <p:cNvSpPr txBox="1">
            <a:spLocks noGrp="1"/>
          </p:cNvSpPr>
          <p:nvPr>
            <p:ph type="body" idx="1"/>
          </p:nvPr>
        </p:nvSpPr>
        <p:spPr>
          <a:xfrm>
            <a:off x="558125" y="1250725"/>
            <a:ext cx="11323500" cy="5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/>
              <a:t>“The one really competitive skill is the skill of being able to learn” cit. Papert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/>
              <a:t>FASE 1</a:t>
            </a:r>
            <a:endParaRPr sz="24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 sz="2000"/>
              <a:t>Istruzionismo sui concetti di base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/>
              <a:t>FASE 2</a:t>
            </a:r>
            <a:endParaRPr sz="24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 sz="2000"/>
              <a:t>Attuazione della metodologia “apprendistato cognitivo” di Allan Collins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400"/>
              <a:t>FASE 3 </a:t>
            </a:r>
            <a:endParaRPr sz="24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 sz="2000"/>
              <a:t>Pensiero costruttivista di Seymour Papert: “Learning by doing”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174" name="Google Shape;174;g849c211280_0_0"/>
          <p:cNvSpPr txBox="1"/>
          <p:nvPr/>
        </p:nvSpPr>
        <p:spPr>
          <a:xfrm>
            <a:off x="10557164" y="332509"/>
            <a:ext cx="43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849c211280_0_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Sessione raccolta dati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10142374" cy="435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76"/>
              <a:buChar char="►"/>
            </a:pPr>
            <a:r>
              <a:rPr lang="it-IT" sz="2220"/>
              <a:t>4 </a:t>
            </a:r>
            <a:r>
              <a:rPr lang="it-IT" sz="2220" b="1" u="sng"/>
              <a:t>TEMI</a:t>
            </a:r>
            <a:r>
              <a:rPr lang="it-IT" sz="2220"/>
              <a:t> e 5 (o più) </a:t>
            </a:r>
            <a:r>
              <a:rPr lang="it-IT" sz="2220" b="1" u="sng"/>
              <a:t>SOGGETTI</a:t>
            </a:r>
            <a:r>
              <a:rPr lang="it-IT" sz="2220"/>
              <a:t>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84"/>
              <a:buChar char="►"/>
            </a:pPr>
            <a:r>
              <a:rPr lang="it-IT" sz="1480"/>
              <a:t>TEMI: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Creazione di un questionario di geometria su un soggetto;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Rappresentazione tridimensionale di un soggetto;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Rappresentazione bidimensionale su una immagine satellitare di un soggetto;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Calcolo delle caratteristiche geometriche di un soggetto.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84"/>
              <a:buChar char="►"/>
            </a:pPr>
            <a:r>
              <a:rPr lang="it-IT" sz="1480"/>
              <a:t>SOGGETTI: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Chiesa di Santa Barbara;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Percorso spirituale «memento vivere»;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Ranch da Andrè;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Recinzione cimitero;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Segheria Nagà;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Font typeface="Arial"/>
              <a:buChar char="•"/>
            </a:pPr>
            <a:r>
              <a:rPr lang="it-IT" sz="1295"/>
              <a:t>… e altro a scelta…</a:t>
            </a:r>
            <a:endParaRPr/>
          </a:p>
          <a:p>
            <a:pPr marL="1143000" lvl="2" indent="-16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None/>
            </a:pPr>
            <a:endParaRPr sz="1295"/>
          </a:p>
          <a:p>
            <a:pPr marL="1143000" lvl="2" indent="-1628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6"/>
              <a:buNone/>
            </a:pPr>
            <a:endParaRPr sz="1295"/>
          </a:p>
        </p:txBody>
      </p:sp>
      <p:sp>
        <p:nvSpPr>
          <p:cNvPr id="406" name="Google Shape;406;p13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13" name="Google Shape;413;p58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6557108" y="2385974"/>
            <a:ext cx="5048738" cy="322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PASSI ALGORITMO di elaborazione dati: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(solo se necessaria alta precisione di posizionamento);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traslazione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conversione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esportazione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importazione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AutoNum type="arabicPeriod"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elaborazione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5" name="Google Shape;415;p58"/>
          <p:cNvGrpSpPr/>
          <p:nvPr/>
        </p:nvGrpSpPr>
        <p:grpSpPr>
          <a:xfrm>
            <a:off x="1089124" y="2116726"/>
            <a:ext cx="4490247" cy="4404643"/>
            <a:chOff x="1089124" y="2116726"/>
            <a:chExt cx="4490247" cy="4404643"/>
          </a:xfrm>
        </p:grpSpPr>
        <p:sp>
          <p:nvSpPr>
            <p:cNvPr id="416" name="Google Shape;416;p58"/>
            <p:cNvSpPr/>
            <p:nvPr/>
          </p:nvSpPr>
          <p:spPr>
            <a:xfrm>
              <a:off x="1376026" y="2116726"/>
              <a:ext cx="1395663" cy="578749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4D7D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Inizio</a:t>
              </a:r>
              <a:endParaRPr/>
            </a:p>
          </p:txBody>
        </p:sp>
        <p:sp>
          <p:nvSpPr>
            <p:cNvPr id="417" name="Google Shape;417;p58"/>
            <p:cNvSpPr/>
            <p:nvPr/>
          </p:nvSpPr>
          <p:spPr>
            <a:xfrm>
              <a:off x="1376027" y="2889843"/>
              <a:ext cx="1395663" cy="529389"/>
            </a:xfrm>
            <a:prstGeom prst="parallelogram">
              <a:avLst>
                <a:gd name="adj" fmla="val 25000"/>
              </a:avLst>
            </a:prstGeom>
            <a:solidFill>
              <a:schemeClr val="accent5"/>
            </a:solidFill>
            <a:ln w="25400" cap="flat" cmpd="sng">
              <a:solidFill>
                <a:srgbClr val="3D6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 dati</a:t>
              </a:r>
              <a:endParaRPr/>
            </a:p>
          </p:txBody>
        </p:sp>
        <p:sp>
          <p:nvSpPr>
            <p:cNvPr id="418" name="Google Shape;418;p58"/>
            <p:cNvSpPr/>
            <p:nvPr/>
          </p:nvSpPr>
          <p:spPr>
            <a:xfrm>
              <a:off x="1376026" y="4678547"/>
              <a:ext cx="1395663" cy="52938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1: Media</a:t>
              </a:r>
              <a:endParaRPr/>
            </a:p>
          </p:txBody>
        </p:sp>
        <p:sp>
          <p:nvSpPr>
            <p:cNvPr id="419" name="Google Shape;419;p58"/>
            <p:cNvSpPr/>
            <p:nvPr/>
          </p:nvSpPr>
          <p:spPr>
            <a:xfrm>
              <a:off x="1376026" y="5623193"/>
              <a:ext cx="1395663" cy="52938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2: Traslazione</a:t>
              </a:r>
              <a:endParaRPr/>
            </a:p>
          </p:txBody>
        </p:sp>
        <p:cxnSp>
          <p:nvCxnSpPr>
            <p:cNvPr id="420" name="Google Shape;420;p58"/>
            <p:cNvCxnSpPr>
              <a:stCxn id="416" idx="4"/>
              <a:endCxn id="417" idx="0"/>
            </p:cNvCxnSpPr>
            <p:nvPr/>
          </p:nvCxnSpPr>
          <p:spPr>
            <a:xfrm>
              <a:off x="2073857" y="2695475"/>
              <a:ext cx="0" cy="19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1" name="Google Shape;421;p58"/>
            <p:cNvCxnSpPr>
              <a:stCxn id="417" idx="4"/>
            </p:cNvCxnSpPr>
            <p:nvPr/>
          </p:nvCxnSpPr>
          <p:spPr>
            <a:xfrm>
              <a:off x="2073858" y="3419232"/>
              <a:ext cx="0" cy="215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2" name="Google Shape;422;p58"/>
            <p:cNvCxnSpPr>
              <a:endCxn id="419" idx="0"/>
            </p:cNvCxnSpPr>
            <p:nvPr/>
          </p:nvCxnSpPr>
          <p:spPr>
            <a:xfrm>
              <a:off x="2073857" y="5227793"/>
              <a:ext cx="0" cy="39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423" name="Google Shape;423;p58"/>
            <p:cNvGrpSpPr/>
            <p:nvPr/>
          </p:nvGrpSpPr>
          <p:grpSpPr>
            <a:xfrm>
              <a:off x="4183705" y="2425036"/>
              <a:ext cx="1395666" cy="4096333"/>
              <a:chOff x="5856194" y="2425036"/>
              <a:chExt cx="1395666" cy="4096333"/>
            </a:xfrm>
          </p:grpSpPr>
          <p:sp>
            <p:nvSpPr>
              <p:cNvPr id="424" name="Google Shape;424;p58"/>
              <p:cNvSpPr/>
              <p:nvPr/>
            </p:nvSpPr>
            <p:spPr>
              <a:xfrm>
                <a:off x="5856194" y="2425036"/>
                <a:ext cx="1395664" cy="52938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3: Conversione</a:t>
                </a:r>
                <a:endParaRPr/>
              </a:p>
            </p:txBody>
          </p:sp>
          <p:cxnSp>
            <p:nvCxnSpPr>
              <p:cNvPr id="425" name="Google Shape;425;p58"/>
              <p:cNvCxnSpPr/>
              <p:nvPr/>
            </p:nvCxnSpPr>
            <p:spPr>
              <a:xfrm flipH="1">
                <a:off x="6554026" y="2957766"/>
                <a:ext cx="1" cy="23550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426" name="Google Shape;426;p58"/>
              <p:cNvGrpSpPr/>
              <p:nvPr/>
            </p:nvGrpSpPr>
            <p:grpSpPr>
              <a:xfrm>
                <a:off x="5856195" y="3186525"/>
                <a:ext cx="1395665" cy="3334844"/>
                <a:chOff x="890534" y="6060517"/>
                <a:chExt cx="1395665" cy="3334844"/>
              </a:xfrm>
            </p:grpSpPr>
            <p:sp>
              <p:nvSpPr>
                <p:cNvPr id="427" name="Google Shape;427;p58"/>
                <p:cNvSpPr/>
                <p:nvPr/>
              </p:nvSpPr>
              <p:spPr>
                <a:xfrm>
                  <a:off x="890535" y="6060517"/>
                  <a:ext cx="1395663" cy="529389"/>
                </a:xfrm>
                <a:prstGeom prst="parallelogram">
                  <a:avLst>
                    <a:gd name="adj" fmla="val 25000"/>
                  </a:avLst>
                </a:prstGeom>
                <a:solidFill>
                  <a:schemeClr val="accent5"/>
                </a:solidFill>
                <a:ln w="25400" cap="flat" cmpd="sng">
                  <a:solidFill>
                    <a:srgbClr val="3D607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4: Output dati</a:t>
                  </a:r>
                  <a:endParaRPr/>
                </a:p>
              </p:txBody>
            </p:sp>
            <p:sp>
              <p:nvSpPr>
                <p:cNvPr id="428" name="Google Shape;428;p58"/>
                <p:cNvSpPr/>
                <p:nvPr/>
              </p:nvSpPr>
              <p:spPr>
                <a:xfrm>
                  <a:off x="890535" y="6817164"/>
                  <a:ext cx="1395663" cy="529389"/>
                </a:xfrm>
                <a:prstGeom prst="parallelogram">
                  <a:avLst>
                    <a:gd name="adj" fmla="val 25000"/>
                  </a:avLst>
                </a:prstGeom>
                <a:solidFill>
                  <a:schemeClr val="accent5"/>
                </a:solidFill>
                <a:ln w="25400" cap="flat" cmpd="sng">
                  <a:solidFill>
                    <a:srgbClr val="3D607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5: Input dati</a:t>
                  </a:r>
                  <a:endParaRPr/>
                </a:p>
              </p:txBody>
            </p:sp>
            <p:sp>
              <p:nvSpPr>
                <p:cNvPr id="429" name="Google Shape;429;p58"/>
                <p:cNvSpPr/>
                <p:nvPr/>
              </p:nvSpPr>
              <p:spPr>
                <a:xfrm>
                  <a:off x="890535" y="7500100"/>
                  <a:ext cx="1395664" cy="529389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35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6: Elaborazione</a:t>
                  </a:r>
                  <a:endParaRPr/>
                </a:p>
              </p:txBody>
            </p:sp>
            <p:sp>
              <p:nvSpPr>
                <p:cNvPr id="430" name="Google Shape;430;p58"/>
                <p:cNvSpPr/>
                <p:nvPr/>
              </p:nvSpPr>
              <p:spPr>
                <a:xfrm>
                  <a:off x="890535" y="8183036"/>
                  <a:ext cx="1395663" cy="529389"/>
                </a:xfrm>
                <a:prstGeom prst="parallelogram">
                  <a:avLst>
                    <a:gd name="adj" fmla="val 25000"/>
                  </a:avLst>
                </a:prstGeom>
                <a:solidFill>
                  <a:schemeClr val="accent5"/>
                </a:solidFill>
                <a:ln w="25400" cap="flat" cmpd="sng">
                  <a:solidFill>
                    <a:srgbClr val="3D607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Print output</a:t>
                  </a:r>
                  <a:endParaRPr/>
                </a:p>
              </p:txBody>
            </p:sp>
            <p:sp>
              <p:nvSpPr>
                <p:cNvPr id="431" name="Google Shape;431;p58"/>
                <p:cNvSpPr/>
                <p:nvPr/>
              </p:nvSpPr>
              <p:spPr>
                <a:xfrm>
                  <a:off x="890534" y="8865972"/>
                  <a:ext cx="1395663" cy="529389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rgbClr val="800F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Fine</a:t>
                  </a:r>
                  <a:endParaRPr/>
                </a:p>
              </p:txBody>
            </p:sp>
            <p:cxnSp>
              <p:nvCxnSpPr>
                <p:cNvPr id="432" name="Google Shape;432;p58"/>
                <p:cNvCxnSpPr/>
                <p:nvPr/>
              </p:nvCxnSpPr>
              <p:spPr>
                <a:xfrm flipH="1">
                  <a:off x="1588365" y="6605429"/>
                  <a:ext cx="1" cy="23550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3" name="Google Shape;433;p58"/>
                <p:cNvCxnSpPr>
                  <a:stCxn id="428" idx="4"/>
                </p:cNvCxnSpPr>
                <p:nvPr/>
              </p:nvCxnSpPr>
              <p:spPr>
                <a:xfrm>
                  <a:off x="1588366" y="7346553"/>
                  <a:ext cx="0" cy="161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4" name="Google Shape;434;p58"/>
                <p:cNvCxnSpPr/>
                <p:nvPr/>
              </p:nvCxnSpPr>
              <p:spPr>
                <a:xfrm flipH="1">
                  <a:off x="1588365" y="8032830"/>
                  <a:ext cx="2" cy="16116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435" name="Google Shape;435;p58"/>
                <p:cNvCxnSpPr/>
                <p:nvPr/>
              </p:nvCxnSpPr>
              <p:spPr>
                <a:xfrm flipH="1">
                  <a:off x="1588365" y="8708615"/>
                  <a:ext cx="2" cy="16116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</p:grpSp>
        <p:cxnSp>
          <p:nvCxnSpPr>
            <p:cNvPr id="436" name="Google Shape;436;p58"/>
            <p:cNvCxnSpPr>
              <a:stCxn id="419" idx="2"/>
              <a:endCxn id="424" idx="0"/>
            </p:cNvCxnSpPr>
            <p:nvPr/>
          </p:nvCxnSpPr>
          <p:spPr>
            <a:xfrm rot="-5400000">
              <a:off x="1613957" y="2884982"/>
              <a:ext cx="3727500" cy="2807700"/>
            </a:xfrm>
            <a:prstGeom prst="bentConnector5">
              <a:avLst>
                <a:gd name="adj1" fmla="val -6133"/>
                <a:gd name="adj2" fmla="val 63918"/>
                <a:gd name="adj3" fmla="val 1061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37" name="Google Shape;437;p58"/>
            <p:cNvSpPr/>
            <p:nvPr/>
          </p:nvSpPr>
          <p:spPr>
            <a:xfrm>
              <a:off x="1089124" y="3640941"/>
              <a:ext cx="1969465" cy="727530"/>
            </a:xfrm>
            <a:prstGeom prst="diamond">
              <a:avLst/>
            </a:prstGeom>
            <a:solidFill>
              <a:schemeClr val="accent3"/>
            </a:solidFill>
            <a:ln w="25400" cap="flat" cmpd="sng">
              <a:solidFill>
                <a:srgbClr val="A785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precisione?</a:t>
              </a:r>
              <a:endParaRPr/>
            </a:p>
          </p:txBody>
        </p:sp>
        <p:cxnSp>
          <p:nvCxnSpPr>
            <p:cNvPr id="438" name="Google Shape;438;p58"/>
            <p:cNvCxnSpPr>
              <a:stCxn id="437" idx="2"/>
              <a:endCxn id="418" idx="0"/>
            </p:cNvCxnSpPr>
            <p:nvPr/>
          </p:nvCxnSpPr>
          <p:spPr>
            <a:xfrm>
              <a:off x="2073857" y="4368471"/>
              <a:ext cx="0" cy="31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39" name="Google Shape;439;p58"/>
            <p:cNvCxnSpPr>
              <a:stCxn id="437" idx="3"/>
            </p:cNvCxnSpPr>
            <p:nvPr/>
          </p:nvCxnSpPr>
          <p:spPr>
            <a:xfrm flipH="1">
              <a:off x="2073989" y="4004706"/>
              <a:ext cx="984600" cy="1420800"/>
            </a:xfrm>
            <a:prstGeom prst="bentConnector4">
              <a:avLst>
                <a:gd name="adj1" fmla="val -48611"/>
                <a:gd name="adj2" fmla="val 10020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40" name="Google Shape;440;p58"/>
            <p:cNvSpPr txBox="1"/>
            <p:nvPr/>
          </p:nvSpPr>
          <p:spPr>
            <a:xfrm>
              <a:off x="3019513" y="3758166"/>
              <a:ext cx="7631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FALSO</a:t>
              </a:r>
              <a:endParaRPr/>
            </a:p>
          </p:txBody>
        </p:sp>
        <p:sp>
          <p:nvSpPr>
            <p:cNvPr id="441" name="Google Shape;441;p58"/>
            <p:cNvSpPr txBox="1"/>
            <p:nvPr/>
          </p:nvSpPr>
          <p:spPr>
            <a:xfrm>
              <a:off x="1692287" y="4378237"/>
              <a:ext cx="7631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VERO</a:t>
              </a:r>
              <a:endParaRPr/>
            </a:p>
          </p:txBody>
        </p:sp>
      </p:grpSp>
      <p:sp>
        <p:nvSpPr>
          <p:cNvPr id="442" name="Google Shape;442;p58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48" name="Google Shape;448;p19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21" y="2743201"/>
            <a:ext cx="1872076" cy="34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9" descr="Immagine che contiene screensho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287" y="4489939"/>
            <a:ext cx="2341445" cy="220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9" descr="Immagine che contiene tavolo, molti, dilegno, bianc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8381" y="2454746"/>
            <a:ext cx="4385276" cy="165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9" descr="Immagine che contiene screenshot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25139" y="1671454"/>
            <a:ext cx="2563650" cy="194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14592" y="4114290"/>
            <a:ext cx="2990625" cy="249321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/>
          <p:nvPr/>
        </p:nvSpPr>
        <p:spPr>
          <a:xfrm>
            <a:off x="1547446" y="1961662"/>
            <a:ext cx="2563650" cy="56270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9"/>
          <p:cNvSpPr/>
          <p:nvPr/>
        </p:nvSpPr>
        <p:spPr>
          <a:xfrm>
            <a:off x="4263496" y="1872643"/>
            <a:ext cx="1496442" cy="65172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5832136" y="1882341"/>
            <a:ext cx="1068728" cy="65172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/>
          <p:cNvSpPr/>
          <p:nvPr/>
        </p:nvSpPr>
        <p:spPr>
          <a:xfrm rot="-1089874">
            <a:off x="11457354" y="2524369"/>
            <a:ext cx="500184" cy="2266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/>
          <p:nvPr/>
        </p:nvSpPr>
        <p:spPr>
          <a:xfrm rot="839341">
            <a:off x="5748107" y="3349313"/>
            <a:ext cx="382954" cy="199487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/>
          <p:nvPr/>
        </p:nvSpPr>
        <p:spPr>
          <a:xfrm rot="-2602158">
            <a:off x="6241598" y="3963041"/>
            <a:ext cx="3415444" cy="82459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25400" cap="flat" cmpd="sng">
            <a:solidFill>
              <a:srgbClr val="A785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9"/>
          <p:cNvSpPr txBox="1"/>
          <p:nvPr/>
        </p:nvSpPr>
        <p:spPr>
          <a:xfrm>
            <a:off x="2569738" y="1928892"/>
            <a:ext cx="3389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4805454" y="1894636"/>
            <a:ext cx="338966" cy="5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6183109" y="1876909"/>
            <a:ext cx="338966" cy="5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5781970" y="4045423"/>
            <a:ext cx="338966" cy="5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9"/>
          <p:cNvSpPr txBox="1"/>
          <p:nvPr/>
        </p:nvSpPr>
        <p:spPr>
          <a:xfrm>
            <a:off x="7898229" y="4115979"/>
            <a:ext cx="338966" cy="5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11466251" y="2358958"/>
            <a:ext cx="338966" cy="5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4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9"/>
          <p:cNvSpPr txBox="1"/>
          <p:nvPr/>
        </p:nvSpPr>
        <p:spPr>
          <a:xfrm>
            <a:off x="2250005" y="4489939"/>
            <a:ext cx="2954568" cy="242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it-IT" sz="2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traslazione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conversione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esportazione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importazione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sz="2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it-IT" sz="2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elaborazione</a:t>
            </a:r>
            <a:endParaRPr sz="2000" b="0" i="0" u="sng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19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>
            <a:spLocks noGrp="1"/>
          </p:cNvSpPr>
          <p:nvPr>
            <p:ph type="body" idx="1"/>
          </p:nvPr>
        </p:nvSpPr>
        <p:spPr>
          <a:xfrm>
            <a:off x="639077" y="1751086"/>
            <a:ext cx="11282334" cy="487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1800" u="sng"/>
              <a:t>Tema: Creazione di un questionario di geometria oppure di cultura generale su un soggetto.</a:t>
            </a:r>
            <a:endParaRPr u="sng"/>
          </a:p>
          <a:p>
            <a:pPr marL="914400" lvl="1" indent="-3200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 sz="2000"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Gestire la comunicazione tra sprite con i blocchi situazioni</a:t>
            </a:r>
            <a:endParaRPr sz="1800"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Utilizzo dei blocchi aspetto per modificare l'aspetto degli sprite</a:t>
            </a:r>
            <a:endParaRPr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Creazione di variabili globali (es. «punti» che verrà incrementata per ogni risposta corretta)</a:t>
            </a:r>
            <a:endParaRPr sz="1800"/>
          </a:p>
          <a:p>
            <a:pPr marL="1371600" lvl="2" indent="-32003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Utilizzo di blocchi personali per semplificare il codice</a:t>
            </a:r>
            <a:endParaRPr/>
          </a:p>
          <a:p>
            <a:pPr marL="1371600" lvl="2" indent="-32003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Utilizzo dell istruzione condizionale per verificare determinate condizioni</a:t>
            </a:r>
            <a:endParaRPr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Applicazione di conoscenze generali e geometriche</a:t>
            </a:r>
            <a:endParaRPr sz="1800"/>
          </a:p>
          <a:p>
            <a:pPr marL="59436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914400" lvl="1" indent="-3200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 sz="2000"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Conosce le proprietà e le caratteristiche dei diversi mezzi di comunicazione ed è in grado di farne un uso efficace e responsabile rispetto alle proprie necessità di studio e socializzazione.</a:t>
            </a:r>
            <a:endParaRPr/>
          </a:p>
          <a:p>
            <a:pPr marL="1371600" lvl="2" indent="-32003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programmazione.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74" name="Google Shape;474;p52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2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81" name="Google Shape;481;p53"/>
          <p:cNvSpPr txBox="1">
            <a:spLocks noGrp="1"/>
          </p:cNvSpPr>
          <p:nvPr>
            <p:ph type="body" idx="1"/>
          </p:nvPr>
        </p:nvSpPr>
        <p:spPr>
          <a:xfrm>
            <a:off x="643813" y="1853249"/>
            <a:ext cx="7718650" cy="368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sz="1850" u="sng"/>
              <a:t>Tema: </a:t>
            </a:r>
            <a:r>
              <a:rPr lang="it-IT" sz="1711" u="sng"/>
              <a:t>Creazione di un questionario di geometria oppure di cultura generale su un soggetto.</a:t>
            </a:r>
            <a:endParaRPr sz="1850" u="sng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1665"/>
              <a:t>Misconception e difficoltá:</a:t>
            </a:r>
            <a:endParaRPr sz="1665"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Gestione dei messaggi tra sprite (broadcasting)</a:t>
            </a:r>
            <a:endParaRPr sz="1480"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Gestione delle variabili globali/locali</a:t>
            </a:r>
            <a:endParaRPr sz="1480"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Uso corretto di </a:t>
            </a:r>
            <a:r>
              <a:rPr lang="it-IT" sz="1665" b="1"/>
              <a:t>«chiedere»</a:t>
            </a:r>
            <a:r>
              <a:rPr lang="it-IT" sz="1665"/>
              <a:t> e </a:t>
            </a:r>
            <a:r>
              <a:rPr lang="it-IT" sz="1665" b="1"/>
              <a:t>«dire»</a:t>
            </a:r>
            <a:endParaRPr sz="1480" b="1"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Difficoltà a comprendere il blocco </a:t>
            </a:r>
            <a:r>
              <a:rPr lang="it-IT" sz="1665" b="1"/>
              <a:t>«porta variabile a valore»</a:t>
            </a:r>
            <a:endParaRPr sz="1480" b="1"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Uso dei blocchi personali: capire quali sono le azioni comuni a ogni ripetizione (che possono fare parte del blocco) e quali sono quelle tipiche di alcuni situazioni (inizio o fine)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 sz="1665"/>
              <a:t>gestire il comando </a:t>
            </a:r>
            <a:r>
              <a:rPr lang="it-IT" sz="1665" b="1"/>
              <a:t>«se…allora…altrimenti»</a:t>
            </a:r>
            <a:endParaRPr sz="1480" b="1"/>
          </a:p>
          <a:p>
            <a:pPr marL="1200150" lvl="2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480"/>
          </a:p>
          <a:p>
            <a:pPr marL="1200150" lvl="2" indent="-1943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480"/>
          </a:p>
          <a:p>
            <a:pPr marL="742950" lvl="1" indent="-1943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665"/>
          </a:p>
          <a:p>
            <a:pPr marL="742950" lvl="1" indent="-1943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665"/>
          </a:p>
          <a:p>
            <a:pPr marL="1271270" lvl="2" indent="-2146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</a:pPr>
            <a:endParaRPr sz="1295"/>
          </a:p>
        </p:txBody>
      </p:sp>
      <p:sp>
        <p:nvSpPr>
          <p:cNvPr id="482" name="Google Shape;482;p53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3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34</a:t>
            </a:fld>
            <a:endParaRPr/>
          </a:p>
        </p:txBody>
      </p:sp>
      <p:pic>
        <p:nvPicPr>
          <p:cNvPr id="484" name="Google Shape;484;p53"/>
          <p:cNvPicPr preferRelativeResize="0"/>
          <p:nvPr/>
        </p:nvPicPr>
        <p:blipFill rotWithShape="1">
          <a:blip r:embed="rId3">
            <a:alphaModFix/>
          </a:blip>
          <a:srcRect l="4000" t="12500" b="14062"/>
          <a:stretch/>
        </p:blipFill>
        <p:spPr>
          <a:xfrm>
            <a:off x="9373596" y="2027075"/>
            <a:ext cx="18288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3"/>
          <p:cNvPicPr preferRelativeResize="0"/>
          <p:nvPr/>
        </p:nvPicPr>
        <p:blipFill rotWithShape="1">
          <a:blip r:embed="rId4">
            <a:alphaModFix/>
          </a:blip>
          <a:srcRect t="8547" r="3508" b="9412"/>
          <a:stretch/>
        </p:blipFill>
        <p:spPr>
          <a:xfrm>
            <a:off x="9373596" y="2822405"/>
            <a:ext cx="179197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3"/>
          <p:cNvPicPr preferRelativeResize="0"/>
          <p:nvPr/>
        </p:nvPicPr>
        <p:blipFill rotWithShape="1">
          <a:blip r:embed="rId5">
            <a:alphaModFix/>
          </a:blip>
          <a:srcRect l="2711" r="2098" b="6593"/>
          <a:stretch/>
        </p:blipFill>
        <p:spPr>
          <a:xfrm>
            <a:off x="9361240" y="3871735"/>
            <a:ext cx="2094865" cy="19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492" name="Google Shape;492;p14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tridimensionale di un soggetto. (con TinkerCAD)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Estensione della rappresentazione alla terza dimensione (asse z, non presente in Scratch);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Scomposizione di una figura geometrica 3D, in figure geometriche note (es. parallelepipedi, prismi e piramidi);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Scala di rappresentazione (es. 1m = 1unità di TinkerCAD) e proporzioni (per scalare le figure standard di TinkerCAD in quelle dalle dimensioni del soggetto);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Traslazioni e rotazioni in 3D;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493" name="Google Shape;493;p14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500" name="Google Shape;500;p17"/>
          <p:cNvSpPr txBox="1">
            <a:spLocks noGrp="1"/>
          </p:cNvSpPr>
          <p:nvPr>
            <p:ph type="body" idx="1"/>
          </p:nvPr>
        </p:nvSpPr>
        <p:spPr>
          <a:xfrm>
            <a:off x="1200267" y="1735343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tridimensionale di un soggetto. (con TinkerCAD)</a:t>
            </a:r>
            <a:endParaRPr u="sng"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501" name="Google Shape;5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313" y="2265458"/>
            <a:ext cx="6947374" cy="45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7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7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5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509" name="Google Shape;509;p15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100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tridimensionale di un soggetto. (con TinkerCAD)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Misconceptions e difficoltà sulla notional machine:</a:t>
            </a:r>
            <a:endParaRPr/>
          </a:p>
        </p:txBody>
      </p:sp>
      <p:sp>
        <p:nvSpPr>
          <p:cNvPr id="510" name="Google Shape;510;p15"/>
          <p:cNvSpPr txBox="1"/>
          <p:nvPr/>
        </p:nvSpPr>
        <p:spPr>
          <a:xfrm>
            <a:off x="635881" y="2729302"/>
            <a:ext cx="5464629" cy="27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Costruzione «per tentativi»: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Comprendere le dimensioni dei «mattoncini standard» e scalarli.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Individuare il centro del mattoncino, per capire di quanto spostarlo.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spostamento si applica solo all’ultimo oggetto creato e non a tutti (se li voglio spostare tutti li devo unire).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15"/>
          <p:cNvSpPr txBox="1"/>
          <p:nvPr/>
        </p:nvSpPr>
        <p:spPr>
          <a:xfrm>
            <a:off x="6100510" y="2729303"/>
            <a:ext cx="6195525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Creazione di un modello con dati in input: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Dichiarazione di variabili iniziali (fattori di scala, dimensioni in input).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Comprendere le dimensioni dei «mattoncini standard» e scalarli.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Comprendere i limiti di sviluppo dei «mattoncini standard».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Individuare il centro del mattoncino, per capire di quanto spostarlo.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Scalare il mattoncino prima/dopo la traslazione.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</a:pPr>
            <a:r>
              <a:rPr lang="it-IT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spostamento si applica solo all’ultimo oggetto creato e non a tutti (se li voglio spostare tutti li devo unire).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</a:t>
            </a:r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tridimensionale di un soggetto. (con TinkerCAD)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TAVOLA MATTONCINI STANDARD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graphicFrame>
        <p:nvGraphicFramePr>
          <p:cNvPr id="520" name="Google Shape;520;p16"/>
          <p:cNvGraphicFramePr/>
          <p:nvPr/>
        </p:nvGraphicFramePr>
        <p:xfrm>
          <a:off x="1375508" y="28193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Piramide a base quadrata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Piramide a base esagonale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Piramide a base ottagonale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1" name="Google Shape;5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5737" y="3489960"/>
            <a:ext cx="2487540" cy="244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6" descr="Immagine che contiene scherm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923" y="3482508"/>
            <a:ext cx="1525140" cy="2449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6" descr="Immagine che contiene verde, edificio, ombrello, tav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1713" y="3482508"/>
            <a:ext cx="2422798" cy="2442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p16"/>
          <p:cNvGrpSpPr/>
          <p:nvPr/>
        </p:nvGrpSpPr>
        <p:grpSpPr>
          <a:xfrm>
            <a:off x="5489322" y="3657600"/>
            <a:ext cx="307736" cy="787496"/>
            <a:chOff x="5589679" y="3657600"/>
            <a:chExt cx="307736" cy="787496"/>
          </a:xfrm>
        </p:grpSpPr>
        <p:cxnSp>
          <p:nvCxnSpPr>
            <p:cNvPr id="525" name="Google Shape;525;p1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26" name="Google Shape;526;p16"/>
            <p:cNvSpPr txBox="1"/>
            <p:nvPr/>
          </p:nvSpPr>
          <p:spPr>
            <a:xfrm rot="5400000">
              <a:off x="5543473" y="3898920"/>
              <a:ext cx="40014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5397900" y="4684955"/>
            <a:ext cx="425501" cy="1128789"/>
            <a:chOff x="5518100" y="3657600"/>
            <a:chExt cx="425501" cy="1128789"/>
          </a:xfrm>
        </p:grpSpPr>
        <p:cxnSp>
          <p:nvCxnSpPr>
            <p:cNvPr id="528" name="Google Shape;528;p16"/>
            <p:cNvCxnSpPr/>
            <p:nvPr/>
          </p:nvCxnSpPr>
          <p:spPr>
            <a:xfrm>
              <a:off x="5635283" y="3657600"/>
              <a:ext cx="0" cy="112878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29" name="Google Shape;529;p16"/>
            <p:cNvSpPr txBox="1"/>
            <p:nvPr/>
          </p:nvSpPr>
          <p:spPr>
            <a:xfrm>
              <a:off x="5518100" y="3942232"/>
              <a:ext cx="425501" cy="55952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16"/>
          <p:cNvGrpSpPr/>
          <p:nvPr/>
        </p:nvGrpSpPr>
        <p:grpSpPr>
          <a:xfrm rot="-5400000">
            <a:off x="4793595" y="2988613"/>
            <a:ext cx="330180" cy="1007812"/>
            <a:chOff x="5555752" y="3737239"/>
            <a:chExt cx="330180" cy="1004500"/>
          </a:xfrm>
        </p:grpSpPr>
        <p:cxnSp>
          <p:nvCxnSpPr>
            <p:cNvPr id="531" name="Google Shape;531;p16"/>
            <p:cNvCxnSpPr/>
            <p:nvPr/>
          </p:nvCxnSpPr>
          <p:spPr>
            <a:xfrm rot="5400000">
              <a:off x="5104929" y="4239489"/>
              <a:ext cx="1004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32" name="Google Shape;532;p16"/>
            <p:cNvSpPr txBox="1"/>
            <p:nvPr/>
          </p:nvSpPr>
          <p:spPr>
            <a:xfrm rot="5400000">
              <a:off x="5469629" y="4075235"/>
              <a:ext cx="502425" cy="33018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3" name="Google Shape;533;p16"/>
          <p:cNvGrpSpPr/>
          <p:nvPr/>
        </p:nvGrpSpPr>
        <p:grpSpPr>
          <a:xfrm>
            <a:off x="3201836" y="3854575"/>
            <a:ext cx="307736" cy="787496"/>
            <a:chOff x="5589678" y="3657600"/>
            <a:chExt cx="307736" cy="787496"/>
          </a:xfrm>
        </p:grpSpPr>
        <p:cxnSp>
          <p:nvCxnSpPr>
            <p:cNvPr id="534" name="Google Shape;534;p1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35" name="Google Shape;535;p16"/>
            <p:cNvSpPr txBox="1"/>
            <p:nvPr/>
          </p:nvSpPr>
          <p:spPr>
            <a:xfrm rot="5400000">
              <a:off x="5502200" y="3852909"/>
              <a:ext cx="48269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6" name="Google Shape;536;p16"/>
          <p:cNvGrpSpPr/>
          <p:nvPr/>
        </p:nvGrpSpPr>
        <p:grpSpPr>
          <a:xfrm rot="-5400000">
            <a:off x="2594839" y="3257761"/>
            <a:ext cx="308319" cy="787496"/>
            <a:chOff x="5635283" y="3657600"/>
            <a:chExt cx="308319" cy="787496"/>
          </a:xfrm>
        </p:grpSpPr>
        <p:cxnSp>
          <p:nvCxnSpPr>
            <p:cNvPr id="537" name="Google Shape;537;p1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38" name="Google Shape;538;p16"/>
            <p:cNvSpPr txBox="1"/>
            <p:nvPr/>
          </p:nvSpPr>
          <p:spPr>
            <a:xfrm rot="5400000">
              <a:off x="5578220" y="3894562"/>
              <a:ext cx="42302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9" name="Google Shape;539;p16"/>
          <p:cNvGrpSpPr/>
          <p:nvPr/>
        </p:nvGrpSpPr>
        <p:grpSpPr>
          <a:xfrm>
            <a:off x="8273004" y="3618808"/>
            <a:ext cx="307736" cy="787496"/>
            <a:chOff x="5589678" y="3657600"/>
            <a:chExt cx="307736" cy="787496"/>
          </a:xfrm>
        </p:grpSpPr>
        <p:cxnSp>
          <p:nvCxnSpPr>
            <p:cNvPr id="540" name="Google Shape;540;p1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41" name="Google Shape;541;p16"/>
            <p:cNvSpPr txBox="1"/>
            <p:nvPr/>
          </p:nvSpPr>
          <p:spPr>
            <a:xfrm rot="5400000">
              <a:off x="5539932" y="3892204"/>
              <a:ext cx="40722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2" name="Google Shape;542;p16"/>
          <p:cNvGrpSpPr/>
          <p:nvPr/>
        </p:nvGrpSpPr>
        <p:grpSpPr>
          <a:xfrm>
            <a:off x="8199200" y="4630083"/>
            <a:ext cx="425501" cy="1128789"/>
            <a:chOff x="5518100" y="3657600"/>
            <a:chExt cx="425501" cy="1128789"/>
          </a:xfrm>
        </p:grpSpPr>
        <p:cxnSp>
          <p:nvCxnSpPr>
            <p:cNvPr id="543" name="Google Shape;543;p16"/>
            <p:cNvCxnSpPr/>
            <p:nvPr/>
          </p:nvCxnSpPr>
          <p:spPr>
            <a:xfrm>
              <a:off x="5635283" y="3657600"/>
              <a:ext cx="0" cy="112878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44" name="Google Shape;544;p16"/>
            <p:cNvSpPr txBox="1"/>
            <p:nvPr/>
          </p:nvSpPr>
          <p:spPr>
            <a:xfrm>
              <a:off x="5518100" y="3942232"/>
              <a:ext cx="425501" cy="55952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6"/>
          <p:cNvGrpSpPr/>
          <p:nvPr/>
        </p:nvGrpSpPr>
        <p:grpSpPr>
          <a:xfrm rot="-5400000">
            <a:off x="7521439" y="3916438"/>
            <a:ext cx="408215" cy="1128789"/>
            <a:chOff x="5535124" y="3657600"/>
            <a:chExt cx="408215" cy="1128789"/>
          </a:xfrm>
        </p:grpSpPr>
        <p:cxnSp>
          <p:nvCxnSpPr>
            <p:cNvPr id="546" name="Google Shape;546;p16"/>
            <p:cNvCxnSpPr/>
            <p:nvPr/>
          </p:nvCxnSpPr>
          <p:spPr>
            <a:xfrm>
              <a:off x="5635283" y="3657600"/>
              <a:ext cx="0" cy="112878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47" name="Google Shape;547;p16"/>
            <p:cNvSpPr txBox="1"/>
            <p:nvPr/>
          </p:nvSpPr>
          <p:spPr>
            <a:xfrm rot="5400000">
              <a:off x="5461794" y="4003217"/>
              <a:ext cx="554876" cy="40821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16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6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555" name="Google Shape;555;p56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tridimensionale di un soggetto. (con TinkerCAD)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TAVOLA MATTONCINI STANDARD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graphicFrame>
        <p:nvGraphicFramePr>
          <p:cNvPr id="556" name="Google Shape;556;p56"/>
          <p:cNvGraphicFramePr/>
          <p:nvPr/>
        </p:nvGraphicFramePr>
        <p:xfrm>
          <a:off x="1375508" y="28193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Prisma a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esagonale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Prisma a base ottagonale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Prisma a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triangolare (tetto)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7" name="Google Shape;557;p5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9941" y="3480872"/>
            <a:ext cx="2508529" cy="247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6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3656" y="3480872"/>
            <a:ext cx="2551701" cy="247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6" descr="Immagine che contiene tes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1579" y="3480872"/>
            <a:ext cx="1995705" cy="2477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56"/>
          <p:cNvGrpSpPr/>
          <p:nvPr/>
        </p:nvGrpSpPr>
        <p:grpSpPr>
          <a:xfrm>
            <a:off x="2649387" y="3640262"/>
            <a:ext cx="307736" cy="787496"/>
            <a:chOff x="5589679" y="3657600"/>
            <a:chExt cx="307736" cy="787496"/>
          </a:xfrm>
        </p:grpSpPr>
        <p:cxnSp>
          <p:nvCxnSpPr>
            <p:cNvPr id="561" name="Google Shape;561;p5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2" name="Google Shape;562;p56"/>
            <p:cNvSpPr txBox="1"/>
            <p:nvPr/>
          </p:nvSpPr>
          <p:spPr>
            <a:xfrm rot="5400000">
              <a:off x="5526032" y="3897354"/>
              <a:ext cx="43503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3" name="Google Shape;563;p56"/>
          <p:cNvGrpSpPr/>
          <p:nvPr/>
        </p:nvGrpSpPr>
        <p:grpSpPr>
          <a:xfrm rot="-5400000">
            <a:off x="4768095" y="4268286"/>
            <a:ext cx="307736" cy="839626"/>
            <a:chOff x="5581890" y="3605470"/>
            <a:chExt cx="307736" cy="839626"/>
          </a:xfrm>
        </p:grpSpPr>
        <p:cxnSp>
          <p:nvCxnSpPr>
            <p:cNvPr id="564" name="Google Shape;564;p56"/>
            <p:cNvCxnSpPr/>
            <p:nvPr/>
          </p:nvCxnSpPr>
          <p:spPr>
            <a:xfrm rot="5400000">
              <a:off x="5215470" y="4025283"/>
              <a:ext cx="8396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5" name="Google Shape;565;p56"/>
            <p:cNvSpPr txBox="1"/>
            <p:nvPr/>
          </p:nvSpPr>
          <p:spPr>
            <a:xfrm rot="5400000">
              <a:off x="5520351" y="3873399"/>
              <a:ext cx="43081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6" name="Google Shape;566;p56"/>
          <p:cNvGrpSpPr/>
          <p:nvPr/>
        </p:nvGrpSpPr>
        <p:grpSpPr>
          <a:xfrm>
            <a:off x="2649386" y="4873183"/>
            <a:ext cx="307736" cy="787496"/>
            <a:chOff x="5589678" y="3657600"/>
            <a:chExt cx="307736" cy="787496"/>
          </a:xfrm>
        </p:grpSpPr>
        <p:cxnSp>
          <p:nvCxnSpPr>
            <p:cNvPr id="567" name="Google Shape;567;p56"/>
            <p:cNvCxnSpPr/>
            <p:nvPr/>
          </p:nvCxnSpPr>
          <p:spPr>
            <a:xfrm>
              <a:off x="5635283" y="3657600"/>
              <a:ext cx="0" cy="787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8" name="Google Shape;568;p56"/>
            <p:cNvSpPr txBox="1"/>
            <p:nvPr/>
          </p:nvSpPr>
          <p:spPr>
            <a:xfrm rot="5400000">
              <a:off x="5514404" y="3892076"/>
              <a:ext cx="45828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9" name="Google Shape;569;p56"/>
          <p:cNvGrpSpPr/>
          <p:nvPr/>
        </p:nvGrpSpPr>
        <p:grpSpPr>
          <a:xfrm rot="-5400000">
            <a:off x="2009508" y="4288110"/>
            <a:ext cx="433927" cy="714371"/>
            <a:chOff x="5536209" y="3882909"/>
            <a:chExt cx="433927" cy="714371"/>
          </a:xfrm>
        </p:grpSpPr>
        <p:cxnSp>
          <p:nvCxnSpPr>
            <p:cNvPr id="570" name="Google Shape;570;p56"/>
            <p:cNvCxnSpPr/>
            <p:nvPr/>
          </p:nvCxnSpPr>
          <p:spPr>
            <a:xfrm rot="5400000">
              <a:off x="5278099" y="4240095"/>
              <a:ext cx="71437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71" name="Google Shape;571;p56"/>
            <p:cNvSpPr txBox="1"/>
            <p:nvPr/>
          </p:nvSpPr>
          <p:spPr>
            <a:xfrm rot="5400000">
              <a:off x="5469877" y="4020841"/>
              <a:ext cx="566592" cy="43392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56"/>
          <p:cNvGrpSpPr/>
          <p:nvPr/>
        </p:nvGrpSpPr>
        <p:grpSpPr>
          <a:xfrm>
            <a:off x="5405053" y="3605470"/>
            <a:ext cx="307736" cy="839626"/>
            <a:chOff x="5589679" y="3605470"/>
            <a:chExt cx="307736" cy="839626"/>
          </a:xfrm>
        </p:grpSpPr>
        <p:cxnSp>
          <p:nvCxnSpPr>
            <p:cNvPr id="573" name="Google Shape;573;p56"/>
            <p:cNvCxnSpPr/>
            <p:nvPr/>
          </p:nvCxnSpPr>
          <p:spPr>
            <a:xfrm rot="5400000">
              <a:off x="5215470" y="4025283"/>
              <a:ext cx="8396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74" name="Google Shape;574;p56"/>
            <p:cNvSpPr txBox="1"/>
            <p:nvPr/>
          </p:nvSpPr>
          <p:spPr>
            <a:xfrm rot="5400000">
              <a:off x="5539914" y="3866122"/>
              <a:ext cx="40726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5" name="Google Shape;575;p56"/>
          <p:cNvGrpSpPr/>
          <p:nvPr/>
        </p:nvGrpSpPr>
        <p:grpSpPr>
          <a:xfrm>
            <a:off x="5405052" y="4880365"/>
            <a:ext cx="307736" cy="839626"/>
            <a:chOff x="5589678" y="3605470"/>
            <a:chExt cx="307736" cy="839626"/>
          </a:xfrm>
        </p:grpSpPr>
        <p:cxnSp>
          <p:nvCxnSpPr>
            <p:cNvPr id="576" name="Google Shape;576;p56"/>
            <p:cNvCxnSpPr/>
            <p:nvPr/>
          </p:nvCxnSpPr>
          <p:spPr>
            <a:xfrm rot="5400000">
              <a:off x="5215470" y="4025283"/>
              <a:ext cx="8396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77" name="Google Shape;577;p56"/>
            <p:cNvSpPr txBox="1"/>
            <p:nvPr/>
          </p:nvSpPr>
          <p:spPr>
            <a:xfrm rot="5400000">
              <a:off x="5510480" y="3871613"/>
              <a:ext cx="46613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8" name="Google Shape;578;p56"/>
          <p:cNvGrpSpPr/>
          <p:nvPr/>
        </p:nvGrpSpPr>
        <p:grpSpPr>
          <a:xfrm>
            <a:off x="8786427" y="3844925"/>
            <a:ext cx="307736" cy="1085850"/>
            <a:chOff x="5602378" y="3579000"/>
            <a:chExt cx="307736" cy="1085850"/>
          </a:xfrm>
        </p:grpSpPr>
        <p:cxnSp>
          <p:nvCxnSpPr>
            <p:cNvPr id="579" name="Google Shape;579;p56"/>
            <p:cNvCxnSpPr/>
            <p:nvPr/>
          </p:nvCxnSpPr>
          <p:spPr>
            <a:xfrm>
              <a:off x="5635283" y="3579000"/>
              <a:ext cx="0" cy="10858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80" name="Google Shape;580;p56"/>
            <p:cNvSpPr txBox="1"/>
            <p:nvPr/>
          </p:nvSpPr>
          <p:spPr>
            <a:xfrm rot="5400000">
              <a:off x="5443315" y="3969865"/>
              <a:ext cx="62586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input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1" name="Google Shape;581;p56"/>
          <p:cNvGrpSpPr/>
          <p:nvPr/>
        </p:nvGrpSpPr>
        <p:grpSpPr>
          <a:xfrm rot="-5400000">
            <a:off x="8040541" y="4496497"/>
            <a:ext cx="307736" cy="1091665"/>
            <a:chOff x="5569191" y="3403586"/>
            <a:chExt cx="307736" cy="1091665"/>
          </a:xfrm>
        </p:grpSpPr>
        <p:cxnSp>
          <p:nvCxnSpPr>
            <p:cNvPr id="582" name="Google Shape;582;p56"/>
            <p:cNvCxnSpPr/>
            <p:nvPr/>
          </p:nvCxnSpPr>
          <p:spPr>
            <a:xfrm rot="5400000">
              <a:off x="5089450" y="3949419"/>
              <a:ext cx="109166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83" name="Google Shape;583;p56"/>
            <p:cNvSpPr txBox="1"/>
            <p:nvPr/>
          </p:nvSpPr>
          <p:spPr>
            <a:xfrm rot="5400000">
              <a:off x="5511310" y="3794841"/>
              <a:ext cx="42349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4" name="Google Shape;584;p56"/>
          <p:cNvGrpSpPr/>
          <p:nvPr/>
        </p:nvGrpSpPr>
        <p:grpSpPr>
          <a:xfrm>
            <a:off x="8751417" y="5194300"/>
            <a:ext cx="307736" cy="549275"/>
            <a:chOff x="5587734" y="3577875"/>
            <a:chExt cx="307736" cy="549275"/>
          </a:xfrm>
        </p:grpSpPr>
        <p:cxnSp>
          <p:nvCxnSpPr>
            <p:cNvPr id="585" name="Google Shape;585;p56"/>
            <p:cNvCxnSpPr/>
            <p:nvPr/>
          </p:nvCxnSpPr>
          <p:spPr>
            <a:xfrm>
              <a:off x="5635283" y="3577875"/>
              <a:ext cx="0" cy="5492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86" name="Google Shape;586;p56"/>
            <p:cNvSpPr txBox="1"/>
            <p:nvPr/>
          </p:nvSpPr>
          <p:spPr>
            <a:xfrm rot="5400000">
              <a:off x="5524770" y="3697992"/>
              <a:ext cx="43366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7" name="Google Shape;587;p56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6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750e62db9_0_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/>
              <a:t>Metodologie didattiche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1" name="Google Shape;181;g7750e62db9_0_2"/>
          <p:cNvSpPr txBox="1">
            <a:spLocks noGrp="1"/>
          </p:cNvSpPr>
          <p:nvPr>
            <p:ph type="body" idx="1"/>
          </p:nvPr>
        </p:nvSpPr>
        <p:spPr>
          <a:xfrm>
            <a:off x="875150" y="1331250"/>
            <a:ext cx="111717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FASE 4 riguardo ai temi che i ragazzi possono scegliere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/>
              <a:t>Applicazione del pensiero costruttivista di Seymour Papert (l'introduzione di artefatti cognitivi per facilitare l'apprendimento)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/>
              <a:t>Attuazione della metodologia “apprendistato cognitivo” di Allan Collins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/>
              <a:t>Sono richieste competenze di problem solving and finding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lang="it-IT"/>
              <a:t>Ispirazione presa dall’articolo “Hard fun” di Papert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/>
              <a:t>FASE 4 riguardo la preparazione di schede informative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914400" lvl="1" indent="-332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it-IT"/>
              <a:t>Papert e l'importanza dello “knowledge sharing”: l'apprendimento avviene in modo efficace quando lo studente è impegnato nella costruzione di qualcosa di esterno o almeno condivisibile.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</p:txBody>
      </p:sp>
      <p:sp>
        <p:nvSpPr>
          <p:cNvPr id="182" name="Google Shape;182;g7750e62db9_0_2"/>
          <p:cNvSpPr txBox="1"/>
          <p:nvPr/>
        </p:nvSpPr>
        <p:spPr>
          <a:xfrm>
            <a:off x="10557164" y="332509"/>
            <a:ext cx="43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750e62db9_0_2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594" name="Google Shape;594;p20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bidimensionale su una immagine satellitare di un soggetto.</a:t>
            </a:r>
            <a:endParaRPr u="sng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ciclo </a:t>
            </a:r>
            <a:r>
              <a:rPr lang="it-IT" b="1" i="1"/>
              <a:t>“ripeti n volte”</a:t>
            </a:r>
            <a:r>
              <a:rPr lang="it-IT"/>
              <a:t>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comando </a:t>
            </a:r>
            <a:r>
              <a:rPr lang="it-IT" b="1" i="1"/>
              <a:t>“vai a x: y:”</a:t>
            </a:r>
            <a:r>
              <a:rPr lang="it-IT"/>
              <a:t>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aggiunta dell’estensione </a:t>
            </a:r>
            <a:r>
              <a:rPr lang="it-IT" b="1" i="1"/>
              <a:t>“penna” </a:t>
            </a:r>
            <a:r>
              <a:rPr lang="it-IT"/>
              <a:t>all’ambiente di lavoro;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scala di rappresentazione (es. 1m = 1unità di Scratch);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variabili di tipo </a:t>
            </a:r>
            <a:r>
              <a:rPr lang="it-IT" b="1" i="1"/>
              <a:t>“lista”</a:t>
            </a:r>
            <a:r>
              <a:rPr lang="it-IT"/>
              <a:t>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gestione dati in input su variabile “lista” da file di testo;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creazione di uno </a:t>
            </a:r>
            <a:r>
              <a:rPr lang="it-IT" b="1" i="1"/>
              <a:t>“sfondo”</a:t>
            </a:r>
            <a:r>
              <a:rPr lang="it-IT"/>
              <a:t> nella scala e nella posizione desiderata.</a:t>
            </a:r>
            <a:endParaRPr/>
          </a:p>
          <a:p>
            <a:pPr marL="742950" lvl="1" indent="-1943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</a:t>
            </a:r>
            <a:endParaRPr/>
          </a:p>
          <a:p>
            <a:pPr marL="1143000" lvl="2" indent="-157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595" name="Google Shape;595;p20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4c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40</a:t>
            </a:fld>
            <a:endParaRPr/>
          </a:p>
        </p:txBody>
      </p:sp>
      <p:pic>
        <p:nvPicPr>
          <p:cNvPr id="597" name="Google Shape;5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3063" y="2484560"/>
            <a:ext cx="2805125" cy="231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9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03" name="Google Shape;603;p59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Rappresentazione bidimensionale su una immagine satellitare di un soggetto.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POSSIBILI DIFFICOLTA’: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misconception nell’utilizzo del comando </a:t>
            </a:r>
            <a:r>
              <a:rPr lang="it-IT" b="1"/>
              <a:t>«porta X a Y»</a:t>
            </a:r>
            <a:r>
              <a:rPr lang="it-IT"/>
              <a:t>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mancanza di contatore nel ciclo </a:t>
            </a:r>
            <a:r>
              <a:rPr lang="it-IT" b="1"/>
              <a:t>«ripeti n volte»</a:t>
            </a:r>
            <a:r>
              <a:rPr lang="it-IT"/>
              <a:t>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penna su/giù;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uscita dello sprite dallo stage;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04" name="Google Shape;604;p59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4c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9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41</a:t>
            </a:fld>
            <a:endParaRPr/>
          </a:p>
        </p:txBody>
      </p:sp>
      <p:pic>
        <p:nvPicPr>
          <p:cNvPr id="606" name="Google Shape;60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2309" y="3990415"/>
            <a:ext cx="2805125" cy="231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1265" y="2505475"/>
            <a:ext cx="19145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2309" y="3012865"/>
            <a:ext cx="2657475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0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14" name="Google Shape;614;p60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Calcolo delle caratteristiche geometriche di un soggetto (con Scratch).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Estensione «penna»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Scala di rappresentazione (es. 1m = 1unità di Scratch)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Gestione dati in input su lista da file di testo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Creazione di uno «sfondo» nella scala e nella posizione desiderata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15" name="Google Shape;615;p60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4d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0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42</a:t>
            </a:fld>
            <a:endParaRPr/>
          </a:p>
        </p:txBody>
      </p:sp>
      <p:pic>
        <p:nvPicPr>
          <p:cNvPr id="617" name="Google Shape;61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9403" y="2383937"/>
            <a:ext cx="2766974" cy="233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1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23" name="Google Shape;623;p61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808597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Tema: Calcolo delle caratteristiche geometriche di un soggetto (con Scratch).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POSSIBILI DIFFICOLTA’: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variabile temporanea da incrementare a ogni ciclo;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uso, all’interno di ogni i-esimo ciclo, di valori nella posizione i ed (i+1) della lista;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la lista contiene n punti, ma si devono eseguire (n-1) cicli.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24" name="Google Shape;624;p61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4d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1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43</a:t>
            </a:fld>
            <a:endParaRPr/>
          </a:p>
        </p:txBody>
      </p:sp>
      <p:pic>
        <p:nvPicPr>
          <p:cNvPr id="626" name="Google Shape;62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9403" y="2383937"/>
            <a:ext cx="2766974" cy="233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12" y="5585488"/>
            <a:ext cx="6120130" cy="48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5683" y="5585488"/>
            <a:ext cx="291465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2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34" name="Google Shape;634;p62"/>
          <p:cNvSpPr txBox="1">
            <a:spLocks noGrp="1"/>
          </p:cNvSpPr>
          <p:nvPr>
            <p:ph type="body" idx="1"/>
          </p:nvPr>
        </p:nvSpPr>
        <p:spPr>
          <a:xfrm>
            <a:off x="643813" y="1853249"/>
            <a:ext cx="8062526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Introduzione «precoce» allo </a:t>
            </a:r>
            <a:r>
              <a:rPr lang="it-IT" b="1" i="1" u="sng"/>
              <a:t>Stepwise Refinement</a:t>
            </a:r>
            <a:endParaRPr b="1" i="1"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introduzione allo pseudo-codice…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…ma introduzione alla scomposizione di un problema complesso in sotto-problemi più semplici: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gruppo «disegno»;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gruppo «calcolo»;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gruppo «grafica»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 tre gruppi lavorano su obiettivi differenti, ma lo scopo è unico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35" name="Google Shape;635;p62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4d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2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44</a:t>
            </a:fld>
            <a:endParaRPr/>
          </a:p>
        </p:txBody>
      </p:sp>
      <p:pic>
        <p:nvPicPr>
          <p:cNvPr id="637" name="Google Shape;63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1589" y="2376854"/>
            <a:ext cx="2816728" cy="233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3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43" name="Google Shape;643;p63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Tema (OPZIONALE): Rappresentazione tridimensionale di un soggetto. (con SCRATCH)</a:t>
            </a:r>
            <a:endParaRPr u="sng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Estensione «penna»;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Utilizzo di assonometria (o prospettiva) per simulare la terza dimensione;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Scala di rappresentazione (es. 1m = 1 unità di Scratch);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Gestione dati in input;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</a:t>
            </a: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44" name="Google Shape;644;p63"/>
          <p:cNvSpPr txBox="1"/>
          <p:nvPr/>
        </p:nvSpPr>
        <p:spPr>
          <a:xfrm>
            <a:off x="10408673" y="473183"/>
            <a:ext cx="11502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3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7"/>
          <p:cNvSpPr txBox="1">
            <a:spLocks noGrp="1"/>
          </p:cNvSpPr>
          <p:nvPr>
            <p:ph type="title"/>
          </p:nvPr>
        </p:nvSpPr>
        <p:spPr>
          <a:xfrm>
            <a:off x="270589" y="452718"/>
            <a:ext cx="1014237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Elaborazione dati e presentazione</a:t>
            </a:r>
            <a:br>
              <a:rPr lang="it-IT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651" name="Google Shape;651;p57"/>
          <p:cNvSpPr txBox="1">
            <a:spLocks noGrp="1"/>
          </p:cNvSpPr>
          <p:nvPr>
            <p:ph type="body" idx="1"/>
          </p:nvPr>
        </p:nvSpPr>
        <p:spPr>
          <a:xfrm>
            <a:off x="643812" y="1853249"/>
            <a:ext cx="11187403" cy="47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u="sng"/>
              <a:t>Presentazione dei dati su una pagina HTML linkata da QR code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Scrittura di una semplice pagina HTML;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Creazione di un link mediante QR-Code che verrà posizionato in loco.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COMPETENZE SVILUPPATE: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</a:t>
            </a:r>
            <a:endParaRPr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it-IT"/>
              <a:t>Conosce le proprietà e le caratteristiche dei diversi mezzi di comunicazione ed è in grado di farne un uso efficace e responsabile rispetto alle proprie necessità di studio e socializzazione.</a:t>
            </a:r>
            <a:endParaRPr/>
          </a:p>
          <a:p>
            <a:pPr marL="1143000" lvl="2" indent="-1473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/>
          </a:p>
          <a:p>
            <a:pPr marL="1143000" lvl="2" indent="-157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sp>
        <p:nvSpPr>
          <p:cNvPr id="652" name="Google Shape;652;p57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57" descr="Immagine che contiene oggetto, orologi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2951" y="2061994"/>
            <a:ext cx="1518322" cy="188778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7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46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Indicazioni nazionali</a:t>
            </a:r>
            <a:br>
              <a:rPr lang="it-IT" u="sng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-IT" b="1" u="sng"/>
              <a:t>TRAGUARDI PER LO SVILUPPO DELLE COMPETENZE</a:t>
            </a:r>
            <a:r>
              <a:rPr lang="it-IT"/>
              <a:t>: (DM 254/2012)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Utilizza adeguate risorse materiali, informative e organizzative per la progettazione e la realizzazione di semplici prodotti, anche di tipo digitale.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Conosce le proprietà e le caratteristiche dei diversi mezzi di comunicazione ed è in grado di farne un uso efficace e responsabile rispetto alle proprie necessità di studio e socializzazione.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Progetta e realizza rappresentazioni grafiche o infografiche, relative alla struttura e al funzionamento di sistemi materiali e immateriali, utilizzando elementi del disegno tecnico o altri linguaggi multimediali e di programmazione.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Indicazioni nazionali</a:t>
            </a:r>
            <a:br>
              <a:rPr lang="it-IT" u="sng"/>
            </a:br>
            <a:r>
              <a:rPr lang="it-IT" sz="3600"/>
              <a:t>Tecnologia e Informatica</a:t>
            </a:r>
            <a:endParaRPr/>
          </a:p>
        </p:txBody>
      </p:sp>
      <p:sp>
        <p:nvSpPr>
          <p:cNvPr id="197" name="Google Shape;197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-IT" b="1" u="sng"/>
              <a:t>OBIETTIVI DI APPRENDIMENTO</a:t>
            </a:r>
            <a:r>
              <a:rPr lang="it-IT"/>
              <a:t>: (DM 254/2012)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Accostarsi a nuove applicazioni informatiche esplorandone le funzioni e potenzialità.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Effettuare stime di grandezze fisiche riferite a materiali e oggetti dell’ambiente scolastico.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Rilevare e disegnare la propria abitazione o altri luoghi anche avvalendosi di software specifici.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Programmare ambienti informatici ed elaborare semplici istruzioni per controllare il comportamento di un robot.</a:t>
            </a:r>
            <a:endParaRPr/>
          </a:p>
        </p:txBody>
      </p:sp>
      <p:sp>
        <p:nvSpPr>
          <p:cNvPr id="198" name="Google Shape;198;p4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1104293" y="1853248"/>
            <a:ext cx="9815167" cy="469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PREREQUISITI: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Sistemi di comunicazione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Coordinate geografiche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CONTENUTI: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Storia e precisione del GPS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Il segmento spaziale, di controllo e utente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GPS sul cellulare (segmento utente)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COMPETENZE SVILUPPATE: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Conoscenza delle proprietà e delle caratteristiche della comunicazione GPS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Rilevare luoghi avvalendosi di software specifici</a:t>
            </a:r>
            <a:endParaRPr/>
          </a:p>
          <a:p>
            <a:pPr marL="742950" lvl="1" indent="-1943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lvl="1" indent="-1943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La storia del GPS: (riferimento alla </a:t>
            </a:r>
            <a:r>
              <a:rPr lang="it-IT" b="1"/>
              <a:t>precisione</a:t>
            </a:r>
            <a:r>
              <a:rPr lang="it-IT"/>
              <a:t> del sistema)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1973: nascita del progetto a cura del Dipartimento della Difesa Statunitense;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1991: apertura all’uso civile ma con precisione limitata (1 km) (S.P.S. Standard Positioning System)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it-IT"/>
              <a:t>2000: abolizione delle limitazioni (precisione 10 m) (P.P.S. Precision Positioning System)</a:t>
            </a:r>
            <a:endParaRPr/>
          </a:p>
          <a:p>
            <a:pPr marL="742950" lvl="1" indent="-1943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t-IT"/>
              <a:t>I 3 SEGMENTI: Spaziale, di Controllo, Utente.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u="sng"/>
              <a:t>Global Positioning System</a:t>
            </a:r>
            <a:br>
              <a:rPr lang="it-IT"/>
            </a:br>
            <a:r>
              <a:rPr lang="it-IT" sz="3600"/>
              <a:t>Tecnologia</a:t>
            </a:r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7135454" cy="421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it-IT" sz="2800"/>
              <a:t>SEGMENTO SPAZIALE: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it-IT" sz="2400"/>
              <a:t>Orbita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it-IT" sz="2400"/>
              <a:t>Costellazione: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2000"/>
              <a:t>31 satelliti in orbita terrestre «media»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2000"/>
              <a:t>24 in funzione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sz="2000"/>
              <a:t>7 di riserva, in caso di malfunzionamenti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10557164" y="332509"/>
            <a:ext cx="4341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8" descr="https://upload.wikimedia.org/wikipedia/commons/thumb/7/73/Newton_Cannon.svg/310px-Newton_Cannon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8766" y="1555140"/>
            <a:ext cx="2719781" cy="271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https://www.osservatoriosormano.it/UPLOAD/approfondimenti/20140523-1384-1-bi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3097" y="4374756"/>
            <a:ext cx="2351121" cy="235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sldNum" idx="12"/>
          </p:nvPr>
        </p:nvSpPr>
        <p:spPr>
          <a:xfrm>
            <a:off x="11337278" y="609031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2931</Words>
  <Application>Microsoft Office PowerPoint</Application>
  <PresentationFormat>Widescreen</PresentationFormat>
  <Paragraphs>542</Paragraphs>
  <Slides>46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Noto Sans Symbols</vt:lpstr>
      <vt:lpstr>Wingdings 3</vt:lpstr>
      <vt:lpstr>Ione</vt:lpstr>
      <vt:lpstr>La posizione GPS: uso sociale dei dati</vt:lpstr>
      <vt:lpstr>Struttura UDA</vt:lpstr>
      <vt:lpstr>Metodologie didattiche</vt:lpstr>
      <vt:lpstr>Metodologie didattiche </vt:lpstr>
      <vt:lpstr>Indicazioni nazionali Tecnologia e Informatica</vt:lpstr>
      <vt:lpstr>Indicazioni nazionali Tecnologia e Informatica</vt:lpstr>
      <vt:lpstr>Global Positioning System Tecnologia</vt:lpstr>
      <vt:lpstr>Global Positioning System Tecnologia</vt:lpstr>
      <vt:lpstr>Global Positioning System Tecnologia</vt:lpstr>
      <vt:lpstr>Global Positioning System Tecnologia</vt:lpstr>
      <vt:lpstr>Global Positioning System Tecnologia</vt:lpstr>
      <vt:lpstr>Global Positioning System Tecnologia</vt:lpstr>
      <vt:lpstr>Sistemi di acquisizione della posizione Tecnologia e Informatica</vt:lpstr>
      <vt:lpstr>Global Positioning System Informatica</vt:lpstr>
      <vt:lpstr>Global Positioning System Informatica</vt:lpstr>
      <vt:lpstr>Geografia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SCIENZE</vt:lpstr>
      <vt:lpstr>Presentazione standard di PowerPoint</vt:lpstr>
      <vt:lpstr>Presentazione standard di PowerPoint</vt:lpstr>
      <vt:lpstr>MATEMATICA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Sessione raccolta dati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  <vt:lpstr>Elaborazione dati e presentazione Tecnologia e Informatica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posizione GPS: uso sociale dei dati</dc:title>
  <dc:creator>Stefano Toffaletti</dc:creator>
  <cp:lastModifiedBy>Stefano Toffaletti</cp:lastModifiedBy>
  <cp:revision>2</cp:revision>
  <dcterms:created xsi:type="dcterms:W3CDTF">2020-06-05T06:51:02Z</dcterms:created>
  <dcterms:modified xsi:type="dcterms:W3CDTF">2020-06-05T06:53:22Z</dcterms:modified>
</cp:coreProperties>
</file>