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0" r:id="rId12"/>
    <p:sldId id="261" r:id="rId13"/>
    <p:sldId id="270" r:id="rId14"/>
    <p:sldId id="271" r:id="rId15"/>
    <p:sldId id="262" r:id="rId16"/>
    <p:sldId id="277" r:id="rId17"/>
    <p:sldId id="281" r:id="rId18"/>
    <p:sldId id="280" r:id="rId19"/>
    <p:sldId id="279" r:id="rId20"/>
    <p:sldId id="272" r:id="rId21"/>
    <p:sldId id="276" r:id="rId22"/>
    <p:sldId id="283" r:id="rId23"/>
    <p:sldId id="274" r:id="rId24"/>
    <p:sldId id="282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0D70D-1C5E-4DCE-AC7D-87B8770FB421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73B8-97A4-4A11-B2A9-31D1F097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BE99-BFF3-47D1-8CAA-23A0C87CC2A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with pictures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B8E1E-3601-42C8-A3E7-CE996DD30B0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More nodes and links; show a path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ד'/אדר/תשע"ז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266672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Einat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Minkov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University of Haifa, Israel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CL course, U. Trento</a:t>
            </a:r>
            <a:br>
              <a:rPr lang="en-US" sz="3600" b="1" dirty="0" smtClean="0"/>
            </a:br>
            <a:r>
              <a:rPr lang="en-US" sz="3100" dirty="0" smtClean="0"/>
              <a:t>March </a:t>
            </a:r>
            <a:r>
              <a:rPr lang="en-US" sz="3100" dirty="0" smtClean="0"/>
              <a:t>2, 2017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1026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78138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university of hai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3258"/>
            <a:ext cx="1603954" cy="13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university of tr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9271"/>
            <a:ext cx="2857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r>
              <a:rPr lang="en-US" dirty="0" smtClean="0"/>
              <a:t>Extraction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8363272" cy="4525963"/>
          </a:xfrm>
        </p:spPr>
        <p:txBody>
          <a:bodyPr/>
          <a:lstStyle/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9" y="1484784"/>
            <a:ext cx="545371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71739"/>
            <a:ext cx="5472481" cy="218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Right Arrow 3"/>
          <p:cNvSpPr/>
          <p:nvPr/>
        </p:nvSpPr>
        <p:spPr>
          <a:xfrm rot="19756021">
            <a:off x="2051720" y="4149080"/>
            <a:ext cx="936104" cy="11164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4077072"/>
            <a:ext cx="3816424" cy="228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isultati immagini per eras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3" y="6359238"/>
            <a:ext cx="354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Minkov</a:t>
            </a:r>
            <a:r>
              <a:rPr lang="en-US" dirty="0" smtClean="0"/>
              <a:t> &amp; </a:t>
            </a:r>
            <a:r>
              <a:rPr lang="en-US" dirty="0" err="1" smtClean="0"/>
              <a:t>Zettlemoyer</a:t>
            </a:r>
            <a:r>
              <a:rPr lang="en-US" dirty="0" smtClean="0"/>
              <a:t>, ACL’12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846523" cy="392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Extraction of events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98565"/>
            <a:ext cx="6000898" cy="139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Right Arrow 6"/>
          <p:cNvSpPr/>
          <p:nvPr/>
        </p:nvSpPr>
        <p:spPr>
          <a:xfrm rot="19756021">
            <a:off x="1355689" y="5462006"/>
            <a:ext cx="936104" cy="11164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Risultati immagini per eras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3" y="6525344"/>
            <a:ext cx="354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Minkov</a:t>
            </a:r>
            <a:r>
              <a:rPr lang="en-US" dirty="0" smtClean="0"/>
              <a:t> &amp; </a:t>
            </a:r>
            <a:r>
              <a:rPr lang="en-US" dirty="0" err="1" smtClean="0"/>
              <a:t>Zettlemoyer</a:t>
            </a:r>
            <a:r>
              <a:rPr lang="en-US" dirty="0" smtClean="0"/>
              <a:t>, ACL’12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Seminar slot population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204864"/>
            <a:ext cx="70929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3" y="6359238"/>
            <a:ext cx="354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Minkov</a:t>
            </a:r>
            <a:r>
              <a:rPr lang="en-US" dirty="0" smtClean="0"/>
              <a:t> &amp; </a:t>
            </a:r>
            <a:r>
              <a:rPr lang="en-US" dirty="0" err="1" smtClean="0"/>
              <a:t>Zettlemoyer</a:t>
            </a:r>
            <a:r>
              <a:rPr lang="en-US" dirty="0" smtClean="0"/>
              <a:t>, ACL’12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Seminar slot population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204864"/>
            <a:ext cx="70929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3" y="6359238"/>
            <a:ext cx="354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Minkov</a:t>
            </a:r>
            <a:r>
              <a:rPr lang="en-US" dirty="0" smtClean="0"/>
              <a:t> &amp; </a:t>
            </a:r>
            <a:r>
              <a:rPr lang="en-US" dirty="0" err="1" smtClean="0"/>
              <a:t>Zettlemoyer</a:t>
            </a:r>
            <a:r>
              <a:rPr lang="en-US" dirty="0" smtClean="0"/>
              <a:t>, ACL’12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system’s output should `make sense’:</a:t>
            </a:r>
          </a:p>
          <a:p>
            <a:pPr lvl="1" algn="l" rtl="0"/>
            <a:r>
              <a:rPr lang="en-US" sz="2400" dirty="0" smtClean="0"/>
              <a:t>Start time of seminar before the end time..</a:t>
            </a:r>
          </a:p>
          <a:p>
            <a:pPr lvl="1" algn="l" rtl="0"/>
            <a:r>
              <a:rPr lang="en-US" sz="2400" dirty="0" smtClean="0"/>
              <a:t>The seminar doesn’t take place at night</a:t>
            </a:r>
          </a:p>
          <a:p>
            <a:pPr lvl="1" algn="l" rtl="0"/>
            <a:r>
              <a:rPr lang="en-US" sz="2400" dirty="0" smtClean="0"/>
              <a:t>And its duration is longer than 10 minutes and shorter than 2 hours..</a:t>
            </a:r>
          </a:p>
          <a:p>
            <a:pPr lvl="1" algn="l" rtl="0"/>
            <a:r>
              <a:rPr lang="en-US" sz="2400" dirty="0" smtClean="0"/>
              <a:t>The location is one of the rooms at CMU</a:t>
            </a:r>
            <a:endParaRPr lang="en-US" sz="2400" dirty="0"/>
          </a:p>
          <a:p>
            <a:pPr algn="l" rtl="0"/>
            <a:r>
              <a:rPr lang="en-US" sz="2800" dirty="0" smtClean="0"/>
              <a:t>We wish to have relevant </a:t>
            </a:r>
            <a:r>
              <a:rPr lang="en-US" sz="2800" dirty="0" smtClean="0">
                <a:solidFill>
                  <a:srgbClr val="0070C0"/>
                </a:solidFill>
              </a:rPr>
              <a:t>world knowledge </a:t>
            </a:r>
            <a:r>
              <a:rPr lang="en-US" sz="2800" dirty="0" smtClean="0"/>
              <a:t>available</a:t>
            </a:r>
          </a:p>
        </p:txBody>
      </p:sp>
      <p:pic>
        <p:nvPicPr>
          <p:cNvPr id="4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3" y="6359238"/>
            <a:ext cx="354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Minkov</a:t>
            </a:r>
            <a:r>
              <a:rPr lang="en-US" dirty="0" smtClean="0"/>
              <a:t> &amp; </a:t>
            </a:r>
            <a:r>
              <a:rPr lang="en-US" dirty="0" err="1" smtClean="0"/>
              <a:t>Zettlemoyer</a:t>
            </a:r>
            <a:r>
              <a:rPr lang="en-US" dirty="0" smtClean="0"/>
              <a:t>, ACL’12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holy grail: ontology of world knowledge</a:t>
            </a:r>
            <a:endParaRPr lang="en-US" sz="3600" dirty="0"/>
          </a:p>
        </p:txBody>
      </p:sp>
      <p:pic>
        <p:nvPicPr>
          <p:cNvPr id="4" name="Picture 4" descr="http://www.codeproject.com/KB/string/semanticsimilaritywordnet/CarFork_Taxon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569620" cy="34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9685"/>
            <a:ext cx="26422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281092" y="1594598"/>
            <a:ext cx="2808288" cy="11695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/>
            <a:r>
              <a:rPr lang="en-US" altLang="en-US" sz="1400" b="1" u="sng" dirty="0"/>
              <a:t>In addition to ‘is-a’ relations: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Synonym </a:t>
            </a:r>
            <a:r>
              <a:rPr lang="en-US" altLang="en-US" sz="1400" b="1" dirty="0"/>
              <a:t>/ </a:t>
            </a:r>
            <a:r>
              <a:rPr lang="en-US" altLang="en-US" sz="1400" b="1" dirty="0" smtClean="0"/>
              <a:t>antonym</a:t>
            </a:r>
            <a:endParaRPr lang="en-US" altLang="en-US" sz="1400" b="1" dirty="0"/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altLang="en-US" sz="1400" b="1" dirty="0"/>
              <a:t>  </a:t>
            </a:r>
            <a:r>
              <a:rPr lang="en-US" altLang="en-US" sz="1400" b="1" dirty="0" smtClean="0"/>
              <a:t>   </a:t>
            </a:r>
            <a:r>
              <a:rPr lang="en-US" altLang="en-US" sz="1400" b="1" dirty="0" err="1" smtClean="0"/>
              <a:t>Holonym</a:t>
            </a:r>
            <a:r>
              <a:rPr lang="en-US" altLang="en-US" sz="1400" b="1" dirty="0" smtClean="0"/>
              <a:t> </a:t>
            </a:r>
            <a:r>
              <a:rPr lang="en-US" altLang="en-US" sz="1400" b="1" dirty="0"/>
              <a:t>/ </a:t>
            </a:r>
            <a:r>
              <a:rPr lang="en-US" altLang="en-US" sz="1400" b="1" dirty="0" smtClean="0"/>
              <a:t>meronym</a:t>
            </a: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altLang="en-US" sz="1400" b="1" dirty="0"/>
              <a:t> </a:t>
            </a:r>
            <a:r>
              <a:rPr lang="en-US" altLang="en-US" sz="1400" b="1" dirty="0" smtClean="0"/>
              <a:t>    related </a:t>
            </a:r>
            <a:r>
              <a:rPr lang="en-US" altLang="en-US" sz="1400" b="1" dirty="0"/>
              <a:t>/ </a:t>
            </a:r>
            <a:r>
              <a:rPr lang="en-US" altLang="en-US" sz="1400" b="1" dirty="0" smtClean="0"/>
              <a:t>similar-to</a:t>
            </a:r>
            <a:endParaRPr lang="en-US" altLang="en-US" sz="1400" b="1" dirty="0"/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altLang="en-US" sz="1400" b="1" dirty="0"/>
              <a:t> </a:t>
            </a:r>
            <a:r>
              <a:rPr lang="en-US" altLang="en-US" sz="1400" b="1" dirty="0" smtClean="0"/>
              <a:t>     …</a:t>
            </a:r>
            <a:endParaRPr lang="en-US" altLang="en-US" sz="1400" b="1" dirty="0"/>
          </a:p>
        </p:txBody>
      </p:sp>
      <p:pic>
        <p:nvPicPr>
          <p:cNvPr id="7" name="Picture 2" descr="Risultati immagini per eras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95736" cy="62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Lexical knowledge for parsing</a:t>
            </a:r>
            <a:endParaRPr lang="en-US" altLang="en-US" dirty="0"/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altLang="en-US" dirty="0"/>
              <a:t>Structural ambiguities:</a:t>
            </a:r>
          </a:p>
          <a:p>
            <a:pPr lvl="1" algn="l" rtl="0">
              <a:buFont typeface="Wingdings" pitchFamily="2" charset="2"/>
              <a:buNone/>
            </a:pPr>
            <a:endParaRPr lang="en-US" altLang="en-US" dirty="0"/>
          </a:p>
          <a:p>
            <a:pPr lvl="1" algn="l" rtl="0">
              <a:buFont typeface="Wingdings" pitchFamily="2" charset="2"/>
              <a:buNone/>
            </a:pPr>
            <a:r>
              <a:rPr lang="en-US" altLang="en-US" dirty="0"/>
              <a:t>He broke [</a:t>
            </a:r>
            <a:r>
              <a:rPr lang="en-US" altLang="en-US" i="1" dirty="0"/>
              <a:t>the window</a:t>
            </a:r>
            <a:r>
              <a:rPr lang="en-US" altLang="en-US" dirty="0"/>
              <a:t>] [</a:t>
            </a:r>
            <a:r>
              <a:rPr lang="en-US" altLang="en-US" dirty="0">
                <a:solidFill>
                  <a:srgbClr val="CC6600"/>
                </a:solidFill>
              </a:rPr>
              <a:t>with</a:t>
            </a:r>
            <a:r>
              <a:rPr lang="en-US" altLang="en-US" dirty="0"/>
              <a:t> </a:t>
            </a:r>
            <a:r>
              <a:rPr lang="en-US" altLang="en-US" i="1" dirty="0"/>
              <a:t>a hammer</a:t>
            </a:r>
            <a:r>
              <a:rPr lang="en-US" altLang="en-US" dirty="0"/>
              <a:t>]</a:t>
            </a:r>
          </a:p>
          <a:p>
            <a:pPr algn="l" rtl="0"/>
            <a:endParaRPr lang="en-US" altLang="en-US" dirty="0"/>
          </a:p>
          <a:p>
            <a:pPr algn="l" rtl="0"/>
            <a:endParaRPr lang="en-US" altLang="en-US" sz="2200" dirty="0"/>
          </a:p>
          <a:p>
            <a:pPr lvl="1" algn="l" rtl="0">
              <a:buFont typeface="Wingdings" pitchFamily="2" charset="2"/>
              <a:buNone/>
            </a:pPr>
            <a:r>
              <a:rPr lang="en-US" altLang="en-US" dirty="0"/>
              <a:t>He broke [</a:t>
            </a:r>
            <a:r>
              <a:rPr lang="en-US" altLang="en-US" i="1" dirty="0"/>
              <a:t>the window</a:t>
            </a:r>
            <a:r>
              <a:rPr lang="en-US" altLang="en-US" dirty="0"/>
              <a:t>] [</a:t>
            </a:r>
            <a:r>
              <a:rPr lang="en-US" altLang="en-US" dirty="0">
                <a:solidFill>
                  <a:srgbClr val="CC6600"/>
                </a:solidFill>
              </a:rPr>
              <a:t>with</a:t>
            </a:r>
            <a:r>
              <a:rPr lang="en-US" altLang="en-US" dirty="0"/>
              <a:t> </a:t>
            </a:r>
            <a:r>
              <a:rPr lang="en-US" altLang="en-US" i="1" dirty="0"/>
              <a:t>the white curtains</a:t>
            </a:r>
            <a:r>
              <a:rPr lang="en-US" altLang="en-US" dirty="0"/>
              <a:t>]</a:t>
            </a:r>
          </a:p>
          <a:p>
            <a:pPr lvl="1" algn="l" rtl="0">
              <a:buFont typeface="Wingdings" pitchFamily="2" charset="2"/>
              <a:buNone/>
            </a:pPr>
            <a:endParaRPr lang="en-US" altLang="en-US" dirty="0"/>
          </a:p>
          <a:p>
            <a:pPr algn="l" rtl="0"/>
            <a:r>
              <a:rPr lang="en-US" altLang="en-US" dirty="0"/>
              <a:t>Good probability estimates of P(</a:t>
            </a:r>
            <a:r>
              <a:rPr lang="en-US" altLang="en-US" i="1" dirty="0"/>
              <a:t>hammer</a:t>
            </a:r>
            <a:r>
              <a:rPr lang="en-US" altLang="en-US" dirty="0"/>
              <a:t> | </a:t>
            </a:r>
            <a:r>
              <a:rPr lang="en-US" altLang="en-US" i="1" dirty="0"/>
              <a:t>broke, with</a:t>
            </a:r>
            <a:r>
              <a:rPr lang="en-US" altLang="en-US" dirty="0"/>
              <a:t>) and P(</a:t>
            </a:r>
            <a:r>
              <a:rPr lang="en-US" altLang="en-US" i="1" dirty="0"/>
              <a:t>curtains</a:t>
            </a:r>
            <a:r>
              <a:rPr lang="en-US" altLang="en-US" dirty="0"/>
              <a:t>| </a:t>
            </a:r>
            <a:r>
              <a:rPr lang="en-US" altLang="en-US" i="1" dirty="0"/>
              <a:t>window, with</a:t>
            </a:r>
            <a:r>
              <a:rPr lang="en-US" altLang="en-US" dirty="0"/>
              <a:t>) will help with disambiguation</a:t>
            </a:r>
          </a:p>
          <a:p>
            <a:pPr algn="l" rtl="0"/>
            <a:endParaRPr lang="en-US" altLang="en-US" dirty="0"/>
          </a:p>
        </p:txBody>
      </p:sp>
      <p:sp>
        <p:nvSpPr>
          <p:cNvPr id="99332" name="Rectangle 1028"/>
          <p:cNvSpPr>
            <a:spLocks noChangeArrowheads="1"/>
          </p:cNvSpPr>
          <p:nvPr/>
        </p:nvSpPr>
        <p:spPr bwMode="auto">
          <a:xfrm>
            <a:off x="4038600" y="4495800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1029"/>
          <p:cNvSpPr>
            <a:spLocks noChangeArrowheads="1"/>
          </p:cNvSpPr>
          <p:nvPr/>
        </p:nvSpPr>
        <p:spPr bwMode="auto">
          <a:xfrm>
            <a:off x="1371600" y="449580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1030"/>
          <p:cNvSpPr>
            <a:spLocks noChangeArrowheads="1"/>
          </p:cNvSpPr>
          <p:nvPr/>
        </p:nvSpPr>
        <p:spPr bwMode="auto">
          <a:xfrm>
            <a:off x="1371600" y="579120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9335" name="AutoShape 1031"/>
          <p:cNvCxnSpPr>
            <a:cxnSpLocks noChangeShapeType="1"/>
          </p:cNvCxnSpPr>
          <p:nvPr/>
        </p:nvCxnSpPr>
        <p:spPr bwMode="auto">
          <a:xfrm rot="16200000" flipH="1" flipV="1">
            <a:off x="3713956" y="934244"/>
            <a:ext cx="1588" cy="33147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rgbClr val="33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336" name="Rectangle 1032"/>
          <p:cNvSpPr>
            <a:spLocks noChangeArrowheads="1"/>
          </p:cNvSpPr>
          <p:nvPr/>
        </p:nvSpPr>
        <p:spPr bwMode="auto">
          <a:xfrm>
            <a:off x="4038600" y="5867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9337" name="AutoShape 1033"/>
          <p:cNvCxnSpPr>
            <a:cxnSpLocks noChangeShapeType="1"/>
          </p:cNvCxnSpPr>
          <p:nvPr/>
        </p:nvCxnSpPr>
        <p:spPr bwMode="auto">
          <a:xfrm rot="16200000" flipH="1" flipV="1">
            <a:off x="4704556" y="2305844"/>
            <a:ext cx="1588" cy="33147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rgbClr val="33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5350" y="6237312"/>
            <a:ext cx="42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Toutanova</a:t>
            </a:r>
            <a:r>
              <a:rPr lang="en-US" dirty="0" smtClean="0"/>
              <a:t>, Manning &amp; Ng, ICML’04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400" dirty="0"/>
              <a:t>Pair-wise statistics involving two words are very sparse,  even on topics central to the domain of the corpus. Examples from </a:t>
            </a:r>
            <a:r>
              <a:rPr lang="en-US" altLang="en-US" sz="2400" i="1" dirty="0"/>
              <a:t>WSJ (1million words)</a:t>
            </a:r>
            <a:r>
              <a:rPr lang="en-US" altLang="en-US" sz="2400" dirty="0"/>
              <a:t>:</a:t>
            </a:r>
          </a:p>
          <a:p>
            <a:pPr lvl="1" algn="l" rtl="0"/>
            <a:r>
              <a:rPr lang="en-US" altLang="en-US" i="1" dirty="0"/>
              <a:t>stocks plummeted</a:t>
            </a:r>
            <a:r>
              <a:rPr lang="en-US" altLang="en-US" dirty="0"/>
              <a:t>                2 occurrences</a:t>
            </a:r>
          </a:p>
          <a:p>
            <a:pPr lvl="1" algn="l" rtl="0"/>
            <a:r>
              <a:rPr lang="en-US" altLang="en-US" i="1" dirty="0"/>
              <a:t>stocks stabilized</a:t>
            </a:r>
            <a:r>
              <a:rPr lang="en-US" altLang="en-US" dirty="0"/>
              <a:t>		1 occurrence</a:t>
            </a:r>
          </a:p>
          <a:p>
            <a:pPr lvl="1" algn="l" rtl="0"/>
            <a:r>
              <a:rPr lang="en-US" altLang="en-US" i="1" dirty="0"/>
              <a:t>stocks rose			</a:t>
            </a:r>
            <a:r>
              <a:rPr lang="en-US" altLang="en-US" dirty="0"/>
              <a:t>50 occurrences</a:t>
            </a:r>
          </a:p>
          <a:p>
            <a:pPr lvl="1" algn="l" rtl="0"/>
            <a:r>
              <a:rPr lang="en-US" altLang="en-US" i="1" dirty="0"/>
              <a:t>stocks skyrocketed</a:t>
            </a:r>
            <a:r>
              <a:rPr lang="en-US" altLang="en-US" dirty="0"/>
              <a:t>		0 occurrences</a:t>
            </a:r>
            <a:endParaRPr lang="en-US" altLang="en-US" i="1" dirty="0"/>
          </a:p>
          <a:p>
            <a:pPr lvl="1" algn="l" rtl="0"/>
            <a:r>
              <a:rPr lang="en-US" altLang="en-US" i="1" dirty="0"/>
              <a:t>stocks laughed</a:t>
            </a:r>
            <a:r>
              <a:rPr lang="en-US" altLang="en-US" dirty="0"/>
              <a:t>	           0 occurrences</a:t>
            </a:r>
          </a:p>
          <a:p>
            <a:pPr algn="l" rtl="0"/>
            <a:endParaRPr lang="en-US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Lexical knowledge for parsing</a:t>
            </a:r>
            <a:endParaRPr lang="en-US" altLang="en-US" dirty="0"/>
          </a:p>
        </p:txBody>
      </p:sp>
      <p:pic>
        <p:nvPicPr>
          <p:cNvPr id="5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5350" y="6237312"/>
            <a:ext cx="42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Toutanova</a:t>
            </a:r>
            <a:r>
              <a:rPr lang="en-US" dirty="0" smtClean="0"/>
              <a:t>, Manning &amp; Ng, ICML’04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pPr marL="457200" lvl="1" indent="0" algn="l" rtl="0">
              <a:lnSpc>
                <a:spcPct val="90000"/>
              </a:lnSpc>
              <a:buNone/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2000" dirty="0"/>
          </a:p>
          <a:p>
            <a:pPr lvl="1" algn="l" rtl="0">
              <a:lnSpc>
                <a:spcPct val="90000"/>
              </a:lnSpc>
            </a:pPr>
            <a:endParaRPr lang="en-US" altLang="en-US" sz="800" dirty="0"/>
          </a:p>
          <a:p>
            <a:pPr lvl="1" algn="l" rtl="0">
              <a:lnSpc>
                <a:spcPct val="90000"/>
              </a:lnSpc>
            </a:pPr>
            <a:endParaRPr lang="en-US" altLang="en-US" sz="800" dirty="0"/>
          </a:p>
          <a:p>
            <a:pPr lvl="1" algn="l" rtl="0">
              <a:lnSpc>
                <a:spcPct val="90000"/>
              </a:lnSpc>
            </a:pPr>
            <a:endParaRPr lang="en-US" altLang="en-US" sz="800" dirty="0"/>
          </a:p>
          <a:p>
            <a:pPr lvl="1" algn="l" rtl="0">
              <a:lnSpc>
                <a:spcPct val="90000"/>
              </a:lnSpc>
            </a:pPr>
            <a:endParaRPr lang="en-US" altLang="en-US" sz="800" dirty="0"/>
          </a:p>
        </p:txBody>
      </p:sp>
      <p:grpSp>
        <p:nvGrpSpPr>
          <p:cNvPr id="37923" name="Group 1059"/>
          <p:cNvGrpSpPr>
            <a:grpSpLocks/>
          </p:cNvGrpSpPr>
          <p:nvPr/>
        </p:nvGrpSpPr>
        <p:grpSpPr bwMode="auto">
          <a:xfrm>
            <a:off x="1524000" y="2590800"/>
            <a:ext cx="6705600" cy="3090863"/>
            <a:chOff x="947" y="1776"/>
            <a:chExt cx="4285" cy="2112"/>
          </a:xfrm>
        </p:grpSpPr>
        <p:sp>
          <p:nvSpPr>
            <p:cNvPr id="37892" name="Oval 1028"/>
            <p:cNvSpPr>
              <a:spLocks noChangeArrowheads="1"/>
            </p:cNvSpPr>
            <p:nvPr/>
          </p:nvSpPr>
          <p:spPr bwMode="auto">
            <a:xfrm>
              <a:off x="960" y="1776"/>
              <a:ext cx="60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solidFill>
                    <a:schemeClr val="bg1"/>
                  </a:solidFill>
                </a:rPr>
                <a:t>stabilize</a:t>
              </a:r>
            </a:p>
          </p:txBody>
        </p:sp>
        <p:sp>
          <p:nvSpPr>
            <p:cNvPr id="37897" name="Oval 1033"/>
            <p:cNvSpPr>
              <a:spLocks noChangeArrowheads="1"/>
            </p:cNvSpPr>
            <p:nvPr/>
          </p:nvSpPr>
          <p:spPr bwMode="auto">
            <a:xfrm>
              <a:off x="1999" y="1776"/>
              <a:ext cx="60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solidFill>
                    <a:schemeClr val="bg1"/>
                  </a:solidFill>
                </a:rPr>
                <a:t>stabilized</a:t>
              </a:r>
            </a:p>
          </p:txBody>
        </p:sp>
        <p:sp>
          <p:nvSpPr>
            <p:cNvPr id="37898" name="Oval 1034"/>
            <p:cNvSpPr>
              <a:spLocks noChangeArrowheads="1"/>
            </p:cNvSpPr>
            <p:nvPr/>
          </p:nvSpPr>
          <p:spPr bwMode="auto">
            <a:xfrm>
              <a:off x="2994" y="1776"/>
              <a:ext cx="60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solidFill>
                    <a:schemeClr val="bg1"/>
                  </a:solidFill>
                </a:rPr>
                <a:t>stabilizing</a:t>
              </a:r>
            </a:p>
          </p:txBody>
        </p:sp>
        <p:cxnSp>
          <p:nvCxnSpPr>
            <p:cNvPr id="37907" name="AutoShape 1043"/>
            <p:cNvCxnSpPr>
              <a:cxnSpLocks noChangeShapeType="1"/>
              <a:stCxn id="37892" idx="7"/>
              <a:endCxn id="37897" idx="1"/>
            </p:cNvCxnSpPr>
            <p:nvPr/>
          </p:nvCxnSpPr>
          <p:spPr bwMode="auto">
            <a:xfrm rot="5400000" flipV="1">
              <a:off x="1782" y="1556"/>
              <a:ext cx="1" cy="609"/>
            </a:xfrm>
            <a:prstGeom prst="curvedConnector3">
              <a:avLst>
                <a:gd name="adj1" fmla="val -9400005"/>
              </a:avLst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08" name="AutoShape 1044"/>
            <p:cNvCxnSpPr>
              <a:cxnSpLocks noChangeShapeType="1"/>
              <a:stCxn id="37897" idx="7"/>
              <a:endCxn id="37898" idx="1"/>
            </p:cNvCxnSpPr>
            <p:nvPr/>
          </p:nvCxnSpPr>
          <p:spPr bwMode="auto">
            <a:xfrm rot="5400000" flipV="1">
              <a:off x="2798" y="1578"/>
              <a:ext cx="1" cy="566"/>
            </a:xfrm>
            <a:prstGeom prst="curvedConnector3">
              <a:avLst>
                <a:gd name="adj1" fmla="val -6100005"/>
              </a:avLst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09" name="AutoShape 1045"/>
            <p:cNvCxnSpPr>
              <a:cxnSpLocks noChangeShapeType="1"/>
              <a:stCxn id="37898" idx="3"/>
              <a:endCxn id="37897" idx="5"/>
            </p:cNvCxnSpPr>
            <p:nvPr/>
          </p:nvCxnSpPr>
          <p:spPr bwMode="auto">
            <a:xfrm rot="5400000">
              <a:off x="2798" y="1986"/>
              <a:ext cx="1" cy="566"/>
            </a:xfrm>
            <a:prstGeom prst="curvedConnector3">
              <a:avLst>
                <a:gd name="adj1" fmla="val 3899995"/>
              </a:avLst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10" name="AutoShape 1046"/>
            <p:cNvCxnSpPr>
              <a:cxnSpLocks noChangeShapeType="1"/>
              <a:stCxn id="37897" idx="3"/>
              <a:endCxn id="37892" idx="5"/>
            </p:cNvCxnSpPr>
            <p:nvPr/>
          </p:nvCxnSpPr>
          <p:spPr bwMode="auto">
            <a:xfrm rot="5400000">
              <a:off x="1782" y="1964"/>
              <a:ext cx="1" cy="609"/>
            </a:xfrm>
            <a:prstGeom prst="curvedConnector3">
              <a:avLst>
                <a:gd name="adj1" fmla="val 7499995"/>
              </a:avLst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12" name="Oval 1048"/>
            <p:cNvSpPr>
              <a:spLocks noChangeArrowheads="1"/>
            </p:cNvSpPr>
            <p:nvPr/>
          </p:nvSpPr>
          <p:spPr bwMode="auto">
            <a:xfrm>
              <a:off x="960" y="2544"/>
              <a:ext cx="60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solidFill>
                    <a:schemeClr val="bg1"/>
                  </a:solidFill>
                </a:rPr>
                <a:t>rise</a:t>
              </a:r>
            </a:p>
          </p:txBody>
        </p:sp>
        <p:sp>
          <p:nvSpPr>
            <p:cNvPr id="37913" name="Oval 1049"/>
            <p:cNvSpPr>
              <a:spLocks noChangeArrowheads="1"/>
            </p:cNvSpPr>
            <p:nvPr/>
          </p:nvSpPr>
          <p:spPr bwMode="auto">
            <a:xfrm>
              <a:off x="1999" y="2544"/>
              <a:ext cx="60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solidFill>
                    <a:schemeClr val="bg1"/>
                  </a:solidFill>
                </a:rPr>
                <a:t>climb</a:t>
              </a:r>
            </a:p>
          </p:txBody>
        </p:sp>
        <p:cxnSp>
          <p:nvCxnSpPr>
            <p:cNvPr id="37914" name="AutoShape 1050"/>
            <p:cNvCxnSpPr>
              <a:cxnSpLocks noChangeShapeType="1"/>
              <a:stCxn id="37912" idx="7"/>
              <a:endCxn id="37913" idx="1"/>
            </p:cNvCxnSpPr>
            <p:nvPr/>
          </p:nvCxnSpPr>
          <p:spPr bwMode="auto">
            <a:xfrm rot="5400000" flipV="1">
              <a:off x="1782" y="2324"/>
              <a:ext cx="1" cy="609"/>
            </a:xfrm>
            <a:prstGeom prst="curvedConnector3">
              <a:avLst>
                <a:gd name="adj1" fmla="val -9400005"/>
              </a:avLst>
            </a:prstGeom>
            <a:noFill/>
            <a:ln w="38100" cap="rnd">
              <a:solidFill>
                <a:srgbClr val="336600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15" name="AutoShape 1051"/>
            <p:cNvCxnSpPr>
              <a:cxnSpLocks noChangeShapeType="1"/>
              <a:stCxn id="37913" idx="3"/>
              <a:endCxn id="37912" idx="5"/>
            </p:cNvCxnSpPr>
            <p:nvPr/>
          </p:nvCxnSpPr>
          <p:spPr bwMode="auto">
            <a:xfrm rot="5400000">
              <a:off x="1782" y="2732"/>
              <a:ext cx="1" cy="609"/>
            </a:xfrm>
            <a:prstGeom prst="curvedConnector3">
              <a:avLst>
                <a:gd name="adj1" fmla="val 7499995"/>
              </a:avLst>
            </a:prstGeom>
            <a:noFill/>
            <a:ln w="38100" cap="rnd">
              <a:solidFill>
                <a:srgbClr val="336600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16" name="Text Box 1052"/>
            <p:cNvSpPr txBox="1">
              <a:spLocks noChangeArrowheads="1"/>
            </p:cNvSpPr>
            <p:nvPr/>
          </p:nvSpPr>
          <p:spPr bwMode="auto">
            <a:xfrm>
              <a:off x="3878" y="1824"/>
              <a:ext cx="1354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5002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/>
                <a:t>morphology</a:t>
              </a:r>
            </a:p>
          </p:txBody>
        </p:sp>
        <p:sp>
          <p:nvSpPr>
            <p:cNvPr id="37917" name="Text Box 1053"/>
            <p:cNvSpPr txBox="1">
              <a:spLocks noChangeArrowheads="1"/>
            </p:cNvSpPr>
            <p:nvPr/>
          </p:nvSpPr>
          <p:spPr bwMode="auto">
            <a:xfrm>
              <a:off x="3840" y="2640"/>
              <a:ext cx="1354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5002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336600"/>
                  </a:solidFill>
                </a:rPr>
                <a:t>synonyms</a:t>
              </a:r>
            </a:p>
          </p:txBody>
        </p:sp>
        <p:sp>
          <p:nvSpPr>
            <p:cNvPr id="37918" name="Oval 1054"/>
            <p:cNvSpPr>
              <a:spLocks noChangeArrowheads="1"/>
            </p:cNvSpPr>
            <p:nvPr/>
          </p:nvSpPr>
          <p:spPr bwMode="auto">
            <a:xfrm>
              <a:off x="947" y="3312"/>
              <a:ext cx="60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</a:rPr>
                <a:t>skyrocket</a:t>
              </a:r>
            </a:p>
          </p:txBody>
        </p:sp>
        <p:sp>
          <p:nvSpPr>
            <p:cNvPr id="37919" name="Oval 1055"/>
            <p:cNvSpPr>
              <a:spLocks noChangeArrowheads="1"/>
            </p:cNvSpPr>
            <p:nvPr/>
          </p:nvSpPr>
          <p:spPr bwMode="auto">
            <a:xfrm>
              <a:off x="1986" y="3312"/>
              <a:ext cx="60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solidFill>
                    <a:schemeClr val="bg1"/>
                  </a:solidFill>
                </a:rPr>
                <a:t>rise</a:t>
              </a:r>
            </a:p>
          </p:txBody>
        </p:sp>
        <p:cxnSp>
          <p:nvCxnSpPr>
            <p:cNvPr id="37920" name="AutoShape 1056"/>
            <p:cNvCxnSpPr>
              <a:cxnSpLocks noChangeShapeType="1"/>
              <a:stCxn id="37918" idx="7"/>
              <a:endCxn id="37919" idx="1"/>
            </p:cNvCxnSpPr>
            <p:nvPr/>
          </p:nvCxnSpPr>
          <p:spPr bwMode="auto">
            <a:xfrm rot="5400000" flipV="1">
              <a:off x="1769" y="3092"/>
              <a:ext cx="1" cy="609"/>
            </a:xfrm>
            <a:prstGeom prst="curvedConnector3">
              <a:avLst>
                <a:gd name="adj1" fmla="val -9400005"/>
              </a:avLst>
            </a:prstGeom>
            <a:noFill/>
            <a:ln w="38100" cap="rnd">
              <a:solidFill>
                <a:srgbClr val="660033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22" name="Text Box 1058"/>
            <p:cNvSpPr txBox="1">
              <a:spLocks noChangeArrowheads="1"/>
            </p:cNvSpPr>
            <p:nvPr/>
          </p:nvSpPr>
          <p:spPr bwMode="auto">
            <a:xfrm>
              <a:off x="3840" y="3264"/>
              <a:ext cx="1354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5002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660033"/>
                  </a:solidFill>
                </a:rPr>
                <a:t>“is-a” relationships</a:t>
              </a:r>
            </a:p>
          </p:txBody>
        </p:sp>
      </p:grpSp>
      <p:sp>
        <p:nvSpPr>
          <p:cNvPr id="24" name="Rectangle 1026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Lexical knowledge for parsing</a:t>
            </a:r>
            <a:endParaRPr lang="en-US" altLang="en-US" dirty="0"/>
          </a:p>
        </p:txBody>
      </p:sp>
      <p:pic>
        <p:nvPicPr>
          <p:cNvPr id="25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05350" y="6237312"/>
            <a:ext cx="42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Toutanova</a:t>
            </a:r>
            <a:r>
              <a:rPr lang="en-US" dirty="0" smtClean="0"/>
              <a:t>, Manning &amp; Ng, ICML’04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Using multiple similarity measures and chaining inferences</a:t>
            </a: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1295400" y="2057400"/>
            <a:ext cx="962025" cy="9144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1"/>
                </a:solidFill>
              </a:rPr>
              <a:t>stocks</a:t>
            </a:r>
          </a:p>
        </p:txBody>
      </p:sp>
      <p:cxnSp>
        <p:nvCxnSpPr>
          <p:cNvPr id="100369" name="AutoShape 17"/>
          <p:cNvCxnSpPr>
            <a:cxnSpLocks noChangeShapeType="1"/>
            <a:stCxn id="100365" idx="6"/>
          </p:cNvCxnSpPr>
          <p:nvPr/>
        </p:nvCxnSpPr>
        <p:spPr bwMode="auto">
          <a:xfrm>
            <a:off x="2257425" y="2514600"/>
            <a:ext cx="617538" cy="0"/>
          </a:xfrm>
          <a:prstGeom prst="straightConnector1">
            <a:avLst/>
          </a:prstGeom>
          <a:noFill/>
          <a:ln w="25400">
            <a:solidFill>
              <a:srgbClr val="66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37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2017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00373" name="Oval 21"/>
          <p:cNvSpPr>
            <a:spLocks noChangeArrowheads="1"/>
          </p:cNvSpPr>
          <p:nvPr/>
        </p:nvSpPr>
        <p:spPr bwMode="auto">
          <a:xfrm>
            <a:off x="2895600" y="2057400"/>
            <a:ext cx="914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1"/>
                </a:solidFill>
              </a:rPr>
              <a:t>rose</a:t>
            </a:r>
          </a:p>
        </p:txBody>
      </p:sp>
      <p:sp>
        <p:nvSpPr>
          <p:cNvPr id="100377" name="Oval 25"/>
          <p:cNvSpPr>
            <a:spLocks noChangeArrowheads="1"/>
          </p:cNvSpPr>
          <p:nvPr/>
        </p:nvSpPr>
        <p:spPr bwMode="auto">
          <a:xfrm>
            <a:off x="2895600" y="3429000"/>
            <a:ext cx="914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chemeClr val="bg1"/>
                </a:solidFill>
              </a:rPr>
              <a:t>rise</a:t>
            </a:r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2895600" y="4724400"/>
            <a:ext cx="914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skyrocket</a:t>
            </a:r>
          </a:p>
        </p:txBody>
      </p:sp>
      <p:sp>
        <p:nvSpPr>
          <p:cNvPr id="100379" name="Oval 27"/>
          <p:cNvSpPr>
            <a:spLocks noChangeArrowheads="1"/>
          </p:cNvSpPr>
          <p:nvPr/>
        </p:nvSpPr>
        <p:spPr bwMode="auto">
          <a:xfrm>
            <a:off x="4343400" y="4724400"/>
            <a:ext cx="10668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skyrocketed</a:t>
            </a:r>
          </a:p>
        </p:txBody>
      </p:sp>
      <p:cxnSp>
        <p:nvCxnSpPr>
          <p:cNvPr id="100380" name="AutoShape 28"/>
          <p:cNvCxnSpPr>
            <a:cxnSpLocks noChangeShapeType="1"/>
            <a:endCxn id="100377" idx="0"/>
          </p:cNvCxnSpPr>
          <p:nvPr/>
        </p:nvCxnSpPr>
        <p:spPr bwMode="auto">
          <a:xfrm rot="5400000">
            <a:off x="3124994" y="3199606"/>
            <a:ext cx="457200" cy="15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381" name="AutoShape 29"/>
          <p:cNvCxnSpPr>
            <a:cxnSpLocks noChangeShapeType="1"/>
            <a:stCxn id="100377" idx="4"/>
            <a:endCxn id="100378" idx="0"/>
          </p:cNvCxnSpPr>
          <p:nvPr/>
        </p:nvCxnSpPr>
        <p:spPr bwMode="auto">
          <a:xfrm rot="5400000">
            <a:off x="3162300" y="4533900"/>
            <a:ext cx="381000" cy="0"/>
          </a:xfrm>
          <a:prstGeom prst="straightConnector1">
            <a:avLst/>
          </a:prstGeom>
          <a:noFill/>
          <a:ln w="38100">
            <a:solidFill>
              <a:srgbClr val="6600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383" name="AutoShape 31"/>
          <p:cNvCxnSpPr>
            <a:cxnSpLocks noChangeShapeType="1"/>
            <a:stCxn id="100378" idx="6"/>
            <a:endCxn id="100379" idx="2"/>
          </p:cNvCxnSpPr>
          <p:nvPr/>
        </p:nvCxnSpPr>
        <p:spPr bwMode="auto">
          <a:xfrm>
            <a:off x="3810000" y="51816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" y="6220377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05350" y="6237312"/>
            <a:ext cx="42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Toutanova</a:t>
            </a:r>
            <a:r>
              <a:rPr lang="en-US" dirty="0" smtClean="0"/>
              <a:t>, Manning &amp; Ng, ICML’04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university of hai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isultati immagini per university of haif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isultati immagini per university of haif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0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8E4E4-E0AD-4E02-A2C2-5DABA6640E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holy grail: ontology of world knowledge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3249"/>
            <a:ext cx="7550224" cy="3145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22920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i="1" dirty="0" smtClean="0"/>
              <a:t>Why `holy grail’? </a:t>
            </a:r>
          </a:p>
          <a:p>
            <a:pPr algn="l" rtl="0"/>
            <a:r>
              <a:rPr lang="en-US" dirty="0" smtClean="0"/>
              <a:t>1. It is a hard task</a:t>
            </a:r>
          </a:p>
          <a:p>
            <a:pPr algn="l" rtl="0"/>
            <a:r>
              <a:rPr lang="en-US" dirty="0" smtClean="0"/>
              <a:t>2. World knowledge is very dynamic	</a:t>
            </a:r>
            <a:endParaRPr lang="en-US" dirty="0"/>
          </a:p>
        </p:txBody>
      </p:sp>
      <p:pic>
        <p:nvPicPr>
          <p:cNvPr id="6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" y="0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5350" y="6237312"/>
            <a:ext cx="42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Dalvi, </a:t>
            </a:r>
            <a:r>
              <a:rPr lang="en-US" dirty="0" err="1" smtClean="0"/>
              <a:t>Minkov</a:t>
            </a:r>
            <a:r>
              <a:rPr lang="en-US" dirty="0" smtClean="0"/>
              <a:t>, </a:t>
            </a:r>
            <a:r>
              <a:rPr lang="en-US" dirty="0" err="1" smtClean="0"/>
              <a:t>Talukdar</a:t>
            </a:r>
            <a:r>
              <a:rPr lang="en-US" dirty="0" smtClean="0"/>
              <a:t> &amp; Cohen, WSDM’04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54769" y="647317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YAGO: Yet Another Great Ontology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7596188" y="3429000"/>
            <a:ext cx="431800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3276600" y="2420938"/>
            <a:ext cx="4319588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643438" y="2420938"/>
            <a:ext cx="295275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2654300" y="3141663"/>
            <a:ext cx="1439863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94163" y="3429000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78263" y="3500438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62363" y="3571875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37038" y="620713"/>
            <a:ext cx="7620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Entity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271838" y="981075"/>
            <a:ext cx="1325562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35413" y="4894263"/>
            <a:ext cx="1296987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Max_Planck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47813" y="5302250"/>
            <a:ext cx="1296987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Apr 23, 1858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67013" y="1341438"/>
            <a:ext cx="938212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4740275" y="981075"/>
            <a:ext cx="192087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084888" y="2852738"/>
            <a:ext cx="67945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City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812088" y="1989138"/>
            <a:ext cx="944562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92350" y="17732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6372225" y="1701800"/>
            <a:ext cx="360363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372225" y="1341438"/>
            <a:ext cx="9906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02225" y="1125538"/>
            <a:ext cx="117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011863" y="33575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724525" y="191770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 flipV="1">
            <a:off x="6877050" y="1701800"/>
            <a:ext cx="503238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843213" y="5159375"/>
            <a:ext cx="1106487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987675" y="53022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bornOn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132138" y="5949950"/>
            <a:ext cx="1030287" cy="52322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“Max Planck”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3708400" y="5254625"/>
            <a:ext cx="371475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851275" y="5445125"/>
            <a:ext cx="754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means(</a:t>
            </a:r>
            <a:r>
              <a:rPr lang="de-DE" sz="1400">
                <a:latin typeface="Times New Roman" pitchFamily="18" charset="0"/>
                <a:cs typeface="Times New Roman" pitchFamily="18" charset="0"/>
              </a:rPr>
              <a:t>0.9)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733800" y="11255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 flipV="1">
            <a:off x="4765675" y="5230813"/>
            <a:ext cx="22225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619250" y="4797425"/>
            <a:ext cx="1223963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 4, 1947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 flipV="1">
            <a:off x="2843213" y="5013325"/>
            <a:ext cx="11064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916238" y="472598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diedOn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084888" y="3860800"/>
            <a:ext cx="720725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Kiel</a:t>
            </a: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4932363" y="4221163"/>
            <a:ext cx="1223962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148263" y="414972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bornIn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357313" y="4221163"/>
            <a:ext cx="1225550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Nobel Prize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3446463" y="3643313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Erwin_Planck</a:t>
            </a: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4622800" y="3933825"/>
            <a:ext cx="334963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 flipV="1">
            <a:off x="4597400" y="4005263"/>
            <a:ext cx="23813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4622800" y="3862388"/>
            <a:ext cx="623888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4670425" y="3789363"/>
            <a:ext cx="792163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733800" y="4078288"/>
            <a:ext cx="1017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FatherOf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2581275" y="4367213"/>
            <a:ext cx="1414463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2771775" y="422116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hasWon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2581275" y="2060575"/>
            <a:ext cx="1008063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716463" y="55181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4478338" y="5949950"/>
            <a:ext cx="1584325" cy="52322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“Max Karl Ernst Ludwig Planck”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2292350" y="2781300"/>
            <a:ext cx="1008063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Physicist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2124075" y="32861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2124075" y="2420938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3157538" y="1700213"/>
            <a:ext cx="119062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3013075" y="2420938"/>
            <a:ext cx="71438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996950" y="2636838"/>
            <a:ext cx="10795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Biologist</a:t>
            </a: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1860550" y="2276475"/>
            <a:ext cx="6477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1204913" y="220503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7988300" y="3068638"/>
            <a:ext cx="1081088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4140200" y="2060575"/>
            <a:ext cx="10795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Politician</a:t>
            </a:r>
            <a:endParaRPr lang="en-US" sz="1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6443663" y="4941888"/>
            <a:ext cx="1512887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Angela Merkel</a:t>
            </a: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6516688" y="321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7991475" y="3860800"/>
            <a:ext cx="115252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Schleswig-Holstein</a:t>
            </a: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7019925" y="2420938"/>
            <a:ext cx="67945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endParaRPr lang="en-US" sz="1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996950" y="3646488"/>
            <a:ext cx="1368425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 23, 1944</a:t>
            </a: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>
            <a:off x="2365375" y="3789363"/>
            <a:ext cx="10810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2365375" y="378936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diedOn</a:t>
            </a:r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349250" y="1341438"/>
            <a:ext cx="1368425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endParaRPr lang="en-US" sz="1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 flipV="1">
            <a:off x="1357313" y="909638"/>
            <a:ext cx="28797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1212850" y="981075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72" name="Text Box 71"/>
          <p:cNvSpPr txBox="1">
            <a:spLocks noChangeArrowheads="1"/>
          </p:cNvSpPr>
          <p:nvPr/>
        </p:nvSpPr>
        <p:spPr bwMode="auto">
          <a:xfrm>
            <a:off x="107950" y="4870450"/>
            <a:ext cx="1296988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Max_Planck Society</a:t>
            </a: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V="1">
            <a:off x="395288" y="1701800"/>
            <a:ext cx="431800" cy="316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0" y="43656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 flipV="1">
            <a:off x="395288" y="5445125"/>
            <a:ext cx="22225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395288" y="616585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1835150" y="5878513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means(</a:t>
            </a:r>
            <a:r>
              <a:rPr lang="de-DE" sz="1400">
                <a:latin typeface="Times New Roman" pitchFamily="18" charset="0"/>
                <a:cs typeface="Times New Roman" pitchFamily="18" charset="0"/>
              </a:rPr>
              <a:t>0.1)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H="1" flipV="1">
            <a:off x="7235825" y="1701800"/>
            <a:ext cx="9366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4427538" y="24939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3276600" y="24939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81" name="Text Box 80"/>
          <p:cNvSpPr txBox="1">
            <a:spLocks noChangeArrowheads="1"/>
          </p:cNvSpPr>
          <p:nvPr/>
        </p:nvSpPr>
        <p:spPr bwMode="auto">
          <a:xfrm>
            <a:off x="7596188" y="1557338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6732588" y="191770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 flipV="1">
            <a:off x="7785100" y="5302250"/>
            <a:ext cx="1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83"/>
          <p:cNvSpPr txBox="1">
            <a:spLocks noChangeArrowheads="1"/>
          </p:cNvSpPr>
          <p:nvPr/>
        </p:nvSpPr>
        <p:spPr bwMode="auto">
          <a:xfrm>
            <a:off x="7786688" y="55181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</a:t>
            </a:r>
          </a:p>
        </p:txBody>
      </p:sp>
      <p:sp>
        <p:nvSpPr>
          <p:cNvPr id="85" name="Text Box 84"/>
          <p:cNvSpPr txBox="1">
            <a:spLocks noChangeArrowheads="1"/>
          </p:cNvSpPr>
          <p:nvPr/>
        </p:nvSpPr>
        <p:spPr bwMode="auto">
          <a:xfrm>
            <a:off x="6324600" y="5949950"/>
            <a:ext cx="1008063" cy="52322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“Angela Merkel”</a:t>
            </a: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V="1">
            <a:off x="6657975" y="5302250"/>
            <a:ext cx="1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 Box 86"/>
          <p:cNvSpPr txBox="1">
            <a:spLocks noChangeArrowheads="1"/>
          </p:cNvSpPr>
          <p:nvPr/>
        </p:nvSpPr>
        <p:spPr bwMode="auto">
          <a:xfrm>
            <a:off x="6659563" y="55181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</a:t>
            </a: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7596188" y="4510088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 citizenOf</a:t>
            </a:r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 flipH="1" flipV="1">
            <a:off x="8243888" y="234950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 flipV="1">
            <a:off x="7380288" y="2781300"/>
            <a:ext cx="7207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90"/>
          <p:cNvSpPr txBox="1">
            <a:spLocks noChangeArrowheads="1"/>
          </p:cNvSpPr>
          <p:nvPr/>
        </p:nvSpPr>
        <p:spPr bwMode="auto">
          <a:xfrm>
            <a:off x="7920038" y="2636838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92" name="Text Box 91"/>
          <p:cNvSpPr txBox="1">
            <a:spLocks noChangeArrowheads="1"/>
          </p:cNvSpPr>
          <p:nvPr/>
        </p:nvSpPr>
        <p:spPr bwMode="auto">
          <a:xfrm>
            <a:off x="6804025" y="285273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 flipV="1">
            <a:off x="8243888" y="34290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rot="5400000" flipH="1" flipV="1">
            <a:off x="7416007" y="3466306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6804025" y="37893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locatedIn</a:t>
            </a:r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>
            <a:off x="8172450" y="35020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 locatedIn</a:t>
            </a:r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 flipV="1">
            <a:off x="4643438" y="981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 Box 97"/>
          <p:cNvSpPr txBox="1">
            <a:spLocks noChangeArrowheads="1"/>
          </p:cNvSpPr>
          <p:nvPr/>
        </p:nvSpPr>
        <p:spPr bwMode="auto">
          <a:xfrm>
            <a:off x="4643438" y="15573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35896" y="6503948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Suchanek et al.: WWW’07]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 Box 64"/>
          <p:cNvSpPr txBox="1">
            <a:spLocks noChangeArrowheads="1"/>
          </p:cNvSpPr>
          <p:nvPr/>
        </p:nvSpPr>
        <p:spPr bwMode="auto">
          <a:xfrm>
            <a:off x="7451725" y="5949950"/>
            <a:ext cx="1008063" cy="738664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“Angela Dorothea Merkel”</a:t>
            </a:r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49250" y="44624"/>
            <a:ext cx="3730625" cy="77809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Relation extraction</a:t>
            </a:r>
            <a:endParaRPr lang="en-US" sz="3600" dirty="0"/>
          </a:p>
        </p:txBody>
      </p:sp>
      <p:pic>
        <p:nvPicPr>
          <p:cNvPr id="102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65" y="33037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Automatic KB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Gazetteers, tables, and text-based:</a:t>
            </a:r>
          </a:p>
          <a:p>
            <a:pPr lvl="1" algn="l" rtl="0"/>
            <a:r>
              <a:rPr lang="en-US" dirty="0" smtClean="0"/>
              <a:t>General `Hearst patterns’ (92):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algn="l" rtl="0"/>
            <a:r>
              <a:rPr lang="en-US" dirty="0" smtClean="0"/>
              <a:t>Learning type-specific contexts:</a:t>
            </a:r>
          </a:p>
          <a:p>
            <a:pPr marL="457200" lvl="1" indent="0" algn="l" rtl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2559478"/>
            <a:ext cx="5184576" cy="12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4437112"/>
            <a:ext cx="7734250" cy="13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isultati immagini per eras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Knowledge </a:t>
            </a:r>
            <a:r>
              <a:rPr lang="en-US" dirty="0" smtClean="0"/>
              <a:t>Bases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 smtClean="0"/>
              <a:t>NLP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136904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KBs used for text processing tasks:</a:t>
            </a:r>
          </a:p>
          <a:p>
            <a:pPr lvl="1" algn="l" rtl="0"/>
            <a:r>
              <a:rPr lang="en-US" sz="2400" dirty="0" smtClean="0"/>
              <a:t>Named </a:t>
            </a:r>
            <a:r>
              <a:rPr lang="en-US" sz="2400" dirty="0" smtClean="0"/>
              <a:t>entity </a:t>
            </a:r>
            <a:r>
              <a:rPr lang="en-US" sz="2400" dirty="0" smtClean="0"/>
              <a:t>recognition</a:t>
            </a:r>
          </a:p>
          <a:p>
            <a:pPr lvl="1" algn="l" rtl="0"/>
            <a:r>
              <a:rPr lang="en-US" sz="2400" dirty="0" smtClean="0"/>
              <a:t>Event extraction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Entity </a:t>
            </a:r>
            <a:r>
              <a:rPr lang="en-US" sz="2400" dirty="0" smtClean="0"/>
              <a:t>linking and disambiguation</a:t>
            </a:r>
          </a:p>
          <a:p>
            <a:pPr lvl="1" algn="l" rtl="0"/>
            <a:r>
              <a:rPr lang="en-US" sz="2400" dirty="0" smtClean="0"/>
              <a:t>Question answering</a:t>
            </a:r>
            <a:endParaRPr lang="en-US" sz="2400" dirty="0" smtClean="0"/>
          </a:p>
          <a:p>
            <a:pPr algn="l" rtl="0"/>
            <a:r>
              <a:rPr lang="en-US" sz="2800" dirty="0" smtClean="0"/>
              <a:t>Syntactic structures being increasingly used for KB population and fact extraction</a:t>
            </a:r>
          </a:p>
          <a:p>
            <a:pPr lvl="1" algn="l" rtl="0"/>
            <a:r>
              <a:rPr lang="en-US" sz="2400" dirty="0"/>
              <a:t>e</a:t>
            </a:r>
            <a:r>
              <a:rPr lang="en-US" sz="2400" dirty="0" smtClean="0"/>
              <a:t>.g., </a:t>
            </a:r>
            <a:r>
              <a:rPr lang="en-US" sz="1900" dirty="0" smtClean="0"/>
              <a:t>“</a:t>
            </a:r>
            <a:r>
              <a:rPr lang="en-US" sz="2200" dirty="0"/>
              <a:t>Leveraging Linguistic Structure For Open Domain Information </a:t>
            </a:r>
            <a:r>
              <a:rPr lang="en-US" sz="2200" dirty="0" smtClean="0"/>
              <a:t>Extraction”, </a:t>
            </a:r>
            <a:r>
              <a:rPr lang="en-US" sz="2200" dirty="0" err="1" smtClean="0"/>
              <a:t>Angeli</a:t>
            </a:r>
            <a:r>
              <a:rPr lang="en-US" sz="2200" dirty="0" smtClean="0"/>
              <a:t>, </a:t>
            </a:r>
            <a:r>
              <a:rPr lang="en-US" sz="2200" dirty="0" err="1" smtClean="0"/>
              <a:t>Premkumar</a:t>
            </a:r>
            <a:r>
              <a:rPr lang="en-US" sz="2200" dirty="0" smtClean="0"/>
              <a:t> &amp; Manning, ACL’15</a:t>
            </a:r>
            <a:endParaRPr lang="en-US" sz="2200" dirty="0" smtClean="0"/>
          </a:p>
          <a:p>
            <a:pPr algn="l" rtl="0"/>
            <a:r>
              <a:rPr lang="en-US" sz="2800" dirty="0" smtClean="0"/>
              <a:t>Still </a:t>
            </a:r>
            <a:r>
              <a:rPr lang="en-US" sz="2800" dirty="0" smtClean="0"/>
              <a:t>an open question </a:t>
            </a:r>
            <a:r>
              <a:rPr lang="en-US" sz="2800" dirty="0" smtClean="0"/>
              <a:t>how </a:t>
            </a:r>
            <a:r>
              <a:rPr lang="en-US" sz="2800" dirty="0" smtClean="0"/>
              <a:t>to effectively </a:t>
            </a:r>
            <a:r>
              <a:rPr lang="en-US" sz="2800" dirty="0" smtClean="0"/>
              <a:t>interface language with world knowledge</a:t>
            </a:r>
            <a:endParaRPr lang="en-US" sz="2800" dirty="0"/>
          </a:p>
          <a:p>
            <a:pPr algn="l" rtl="0"/>
            <a:endParaRPr lang="en-US" sz="2800" dirty="0"/>
          </a:p>
        </p:txBody>
      </p:sp>
      <p:pic>
        <p:nvPicPr>
          <p:cNvPr id="5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2232248" cy="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2492896"/>
            <a:ext cx="4392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you!</a:t>
            </a:r>
          </a:p>
          <a:p>
            <a:pPr algn="l"/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einatm@is.haifa.ac.il</a:t>
            </a: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13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2008, PhD from the </a:t>
            </a:r>
            <a:r>
              <a:rPr lang="en-US" sz="2800" i="1" dirty="0" smtClean="0"/>
              <a:t>Language Technologies Institute </a:t>
            </a:r>
            <a:r>
              <a:rPr lang="en-US" sz="2800" dirty="0" smtClean="0"/>
              <a:t>at </a:t>
            </a:r>
            <a:r>
              <a:rPr lang="en-US" sz="2800" i="1" dirty="0" smtClean="0"/>
              <a:t>Carnegie Mellon University</a:t>
            </a:r>
            <a:r>
              <a:rPr lang="en-US" sz="2800" dirty="0" smtClean="0"/>
              <a:t>, USA</a:t>
            </a:r>
          </a:p>
          <a:p>
            <a:pPr algn="l" rtl="0"/>
            <a:r>
              <a:rPr lang="en-US" sz="2800" dirty="0" smtClean="0"/>
              <a:t>2008-10, Nokia </a:t>
            </a:r>
            <a:r>
              <a:rPr lang="en-US" sz="2800" dirty="0" smtClean="0"/>
              <a:t>Research, Cambridge, USA</a:t>
            </a:r>
            <a:endParaRPr lang="en-US" sz="2800" dirty="0" smtClean="0"/>
          </a:p>
          <a:p>
            <a:pPr algn="l" rtl="0"/>
            <a:r>
              <a:rPr lang="en-US" sz="2800" dirty="0" smtClean="0"/>
              <a:t>2010-present, </a:t>
            </a:r>
            <a:r>
              <a:rPr lang="en-US" sz="2800" dirty="0" err="1" smtClean="0"/>
              <a:t>U.Haifa</a:t>
            </a:r>
            <a:r>
              <a:rPr lang="en-US" sz="2800" dirty="0" smtClean="0"/>
              <a:t>, Israel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Teaching</a:t>
            </a:r>
            <a:r>
              <a:rPr lang="en-US" sz="2800" dirty="0" smtClean="0"/>
              <a:t>: </a:t>
            </a:r>
            <a:r>
              <a:rPr lang="en-US" sz="2800" i="1" dirty="0" smtClean="0"/>
              <a:t>Intro. to AI, text mining, Databases</a:t>
            </a:r>
            <a:br>
              <a:rPr lang="en-US" sz="2800" i="1" dirty="0" smtClean="0"/>
            </a:br>
            <a:endParaRPr lang="en-US" sz="2800" i="1" dirty="0" smtClean="0"/>
          </a:p>
          <a:p>
            <a:pPr algn="l" rtl="0"/>
            <a:r>
              <a:rPr lang="en-US" sz="2800" i="1" dirty="0" smtClean="0"/>
              <a:t>Main research focus: </a:t>
            </a:r>
            <a:r>
              <a:rPr lang="en-US" sz="2800" i="1" dirty="0" smtClean="0"/>
              <a:t>semantics, graph-based inference, </a:t>
            </a:r>
            <a:r>
              <a:rPr lang="en-US" sz="2800" b="1" i="1" dirty="0" smtClean="0"/>
              <a:t>information </a:t>
            </a:r>
            <a:r>
              <a:rPr lang="en-US" sz="2800" b="1" i="1" dirty="0" smtClean="0"/>
              <a:t>extraction</a:t>
            </a:r>
          </a:p>
          <a:p>
            <a:pPr marL="0" indent="0" algn="l" rtl="0">
              <a:buNone/>
            </a:pPr>
            <a:r>
              <a:rPr lang="en-US" sz="2800" b="1" i="1" dirty="0"/>
              <a:t>	</a:t>
            </a:r>
            <a:endParaRPr lang="en-US" sz="2800" b="1" i="1" dirty="0" smtClean="0"/>
          </a:p>
        </p:txBody>
      </p:sp>
      <p:pic>
        <p:nvPicPr>
          <p:cNvPr id="4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Extraction of </a:t>
            </a:r>
            <a:r>
              <a:rPr lang="en-US" sz="2800" b="1" dirty="0"/>
              <a:t>structured</a:t>
            </a:r>
            <a:r>
              <a:rPr lang="en-US" sz="2800" dirty="0"/>
              <a:t> </a:t>
            </a:r>
            <a:r>
              <a:rPr lang="en-US" sz="2800" u="sng" dirty="0"/>
              <a:t>factual</a:t>
            </a:r>
            <a:r>
              <a:rPr lang="en-US" sz="2800" dirty="0"/>
              <a:t> </a:t>
            </a:r>
            <a:r>
              <a:rPr lang="en-US" sz="2800" dirty="0" smtClean="0"/>
              <a:t>information from text </a:t>
            </a:r>
          </a:p>
          <a:p>
            <a:pPr algn="l" rtl="0"/>
            <a:r>
              <a:rPr lang="en-US" sz="2800" dirty="0" smtClean="0"/>
              <a:t>This should be useful for:</a:t>
            </a:r>
          </a:p>
          <a:p>
            <a:pPr lvl="1" algn="l" rtl="0"/>
            <a:r>
              <a:rPr lang="en-US" sz="2400" dirty="0" smtClean="0"/>
              <a:t>Question answering</a:t>
            </a:r>
          </a:p>
          <a:p>
            <a:pPr lvl="1" algn="l" rtl="0"/>
            <a:r>
              <a:rPr lang="en-US" sz="2400" dirty="0" smtClean="0"/>
              <a:t>Information aggregation</a:t>
            </a:r>
          </a:p>
          <a:p>
            <a:pPr algn="l" rtl="0"/>
            <a:r>
              <a:rPr lang="en-US" sz="2800" i="1" dirty="0" smtClean="0"/>
              <a:t>Main tasks:</a:t>
            </a:r>
          </a:p>
          <a:p>
            <a:pPr lvl="1" algn="l" rtl="0"/>
            <a:r>
              <a:rPr lang="en-US" dirty="0"/>
              <a:t>Named entity recognition</a:t>
            </a:r>
          </a:p>
          <a:p>
            <a:pPr lvl="1" algn="l" rtl="0"/>
            <a:r>
              <a:rPr lang="en-US" dirty="0" smtClean="0"/>
              <a:t>Event extraction</a:t>
            </a:r>
            <a:endParaRPr lang="en-US" dirty="0" smtClean="0"/>
          </a:p>
          <a:p>
            <a:pPr lvl="1" algn="l" rtl="0"/>
            <a:r>
              <a:rPr lang="en-US" dirty="0" smtClean="0"/>
              <a:t>Auto. </a:t>
            </a:r>
            <a:r>
              <a:rPr lang="en-US" dirty="0"/>
              <a:t>c</a:t>
            </a:r>
            <a:r>
              <a:rPr lang="en-US" dirty="0" smtClean="0"/>
              <a:t>onstruction of </a:t>
            </a:r>
            <a:r>
              <a:rPr lang="en-US" dirty="0" smtClean="0"/>
              <a:t>knowledge bases (ontologies</a:t>
            </a:r>
            <a:r>
              <a:rPr lang="en-US" dirty="0" smtClean="0"/>
              <a:t>)</a:t>
            </a:r>
          </a:p>
          <a:p>
            <a:pPr lvl="1" algn="l" rtl="0"/>
            <a:endParaRPr lang="en-US" dirty="0" smtClean="0"/>
          </a:p>
        </p:txBody>
      </p:sp>
      <p:pic>
        <p:nvPicPr>
          <p:cNvPr id="4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Extraction of </a:t>
            </a:r>
            <a:r>
              <a:rPr lang="en-US" sz="2800" b="1" dirty="0"/>
              <a:t>structured</a:t>
            </a:r>
            <a:r>
              <a:rPr lang="en-US" sz="2800" dirty="0"/>
              <a:t> </a:t>
            </a:r>
            <a:r>
              <a:rPr lang="en-US" sz="2800" u="sng" dirty="0"/>
              <a:t>factual</a:t>
            </a:r>
            <a:r>
              <a:rPr lang="en-US" sz="2800" dirty="0"/>
              <a:t> </a:t>
            </a:r>
            <a:r>
              <a:rPr lang="en-US" sz="2800" dirty="0" smtClean="0"/>
              <a:t>information from text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3068960"/>
            <a:ext cx="1368152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processed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840" y="2780928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extraction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31840" y="3717032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31840" y="4670027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Ontology construction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339752" y="3861048"/>
            <a:ext cx="576064" cy="4680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64088" y="3861048"/>
            <a:ext cx="576064" cy="4680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00192" y="2800042"/>
            <a:ext cx="194421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300192" y="3736145"/>
            <a:ext cx="1944216" cy="8449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indexing and search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300192" y="4797152"/>
            <a:ext cx="194421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Improved syntactic processing</a:t>
            </a:r>
            <a:endParaRPr lang="en-US" sz="1600" dirty="0"/>
          </a:p>
        </p:txBody>
      </p:sp>
      <p:pic>
        <p:nvPicPr>
          <p:cNvPr id="14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Find and classify </a:t>
            </a:r>
            <a:r>
              <a:rPr lang="en-US" sz="2800" dirty="0" smtClean="0"/>
              <a:t>names in text.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8886"/>
            <a:ext cx="66675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Find and classify </a:t>
            </a:r>
            <a:r>
              <a:rPr lang="en-US" sz="2800" dirty="0" smtClean="0"/>
              <a:t>names in text.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251075"/>
            <a:ext cx="8255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136904" cy="4525963"/>
          </a:xfrm>
        </p:spPr>
        <p:txBody>
          <a:bodyPr/>
          <a:lstStyle/>
          <a:p>
            <a:pPr algn="l" rtl="0"/>
            <a:r>
              <a:rPr lang="en-US" dirty="0" smtClean="0"/>
              <a:t>Often addressed as a tagging task, using rule-based </a:t>
            </a:r>
            <a:r>
              <a:rPr lang="en-US" dirty="0"/>
              <a:t>or using statistical learning, considering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2264235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068960"/>
            <a:ext cx="5987008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 smtClean="0"/>
              <a:t>the string value formatting (</a:t>
            </a:r>
            <a:r>
              <a:rPr lang="en-US" sz="2400" i="1" dirty="0" smtClean="0">
                <a:solidFill>
                  <a:srgbClr val="0070C0"/>
                </a:solidFill>
              </a:rPr>
              <a:t>is it capitalized? </a:t>
            </a:r>
            <a:r>
              <a:rPr lang="en-US" sz="2400" i="1" dirty="0" smtClean="0">
                <a:solidFill>
                  <a:srgbClr val="00B050"/>
                </a:solidFill>
              </a:rPr>
              <a:t>Does the word end with `ski’?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lexicon lookups (</a:t>
            </a:r>
            <a:r>
              <a:rPr lang="en-US" sz="2400" i="1" dirty="0" smtClean="0">
                <a:solidFill>
                  <a:srgbClr val="FF0000"/>
                </a:solidFill>
              </a:rPr>
              <a:t>does `</a:t>
            </a:r>
            <a:r>
              <a:rPr lang="en-US" sz="2400" i="1" dirty="0" err="1" smtClean="0">
                <a:solidFill>
                  <a:srgbClr val="FF0000"/>
                </a:solidFill>
              </a:rPr>
              <a:t>shen</a:t>
            </a:r>
            <a:r>
              <a:rPr lang="en-US" sz="2400" i="1" dirty="0" smtClean="0">
                <a:solidFill>
                  <a:srgbClr val="FF0000"/>
                </a:solidFill>
              </a:rPr>
              <a:t>’ appear in a dictionary of first person names</a:t>
            </a:r>
            <a:r>
              <a:rPr lang="en-US" sz="2400" dirty="0" smtClean="0"/>
              <a:t>? or,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`ltd’ in the lexicon of company suffixes</a:t>
            </a:r>
            <a:r>
              <a:rPr lang="en-US" sz="2400" dirty="0" smtClean="0"/>
              <a:t>?)</a:t>
            </a:r>
          </a:p>
          <a:p>
            <a:pPr algn="l" rtl="0"/>
            <a:r>
              <a:rPr lang="en-US" sz="2400" dirty="0" smtClean="0"/>
              <a:t>Syntactic and lexical neighborhood (</a:t>
            </a:r>
            <a:r>
              <a:rPr lang="en-US" sz="2400" i="1" dirty="0" smtClean="0">
                <a:solidFill>
                  <a:srgbClr val="002060"/>
                </a:solidFill>
              </a:rPr>
              <a:t>DET on the left? `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MR.’ on the left?</a:t>
            </a:r>
            <a:r>
              <a:rPr lang="en-US" sz="2400" i="1" dirty="0" smtClean="0">
                <a:solidFill>
                  <a:srgbClr val="002060"/>
                </a:solidFill>
              </a:rPr>
              <a:t>)</a:t>
            </a:r>
            <a:endParaRPr lang="en-US" i="1" dirty="0" smtClean="0">
              <a:solidFill>
                <a:srgbClr val="002060"/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6" name="Picture 2" descr="Risultati immagini per eras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Applications:</a:t>
            </a:r>
            <a:endParaRPr lang="en-US" dirty="0" smtClean="0"/>
          </a:p>
          <a:p>
            <a:pPr lvl="1" algn="l" rtl="0"/>
            <a:r>
              <a:rPr lang="en-US" dirty="0" smtClean="0"/>
              <a:t>Question answering (e.g., “</a:t>
            </a:r>
            <a:r>
              <a:rPr lang="en-US" sz="2400" i="1" dirty="0" smtClean="0"/>
              <a:t>WHO invented.. ?” “WHERE is the CL class?”)</a:t>
            </a:r>
          </a:p>
          <a:p>
            <a:pPr lvl="1" algn="l" rtl="0"/>
            <a:r>
              <a:rPr lang="en-US" dirty="0" smtClean="0"/>
              <a:t>Document indexing and linking</a:t>
            </a:r>
          </a:p>
          <a:p>
            <a:pPr lvl="1" algn="l" rtl="0"/>
            <a:r>
              <a:rPr lang="en-US" dirty="0" smtClean="0"/>
              <a:t>Preliminary step for higher level IE tasks…</a:t>
            </a:r>
          </a:p>
        </p:txBody>
      </p:sp>
      <p:pic>
        <p:nvPicPr>
          <p:cNvPr id="4" name="Picture 2" descr="Risultati immagini per 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520279" cy="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746</Words>
  <Application>Microsoft Office PowerPoint</Application>
  <PresentationFormat>On-screen Show (4:3)</PresentationFormat>
  <Paragraphs>196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ערכת נושא של Office</vt:lpstr>
      <vt:lpstr> Einat Minkov University of Haifa, Israel  CL course, U. Trento March 2, 2017 </vt:lpstr>
      <vt:lpstr>PowerPoint Presentation</vt:lpstr>
      <vt:lpstr>About myself</vt:lpstr>
      <vt:lpstr>Information extraction</vt:lpstr>
      <vt:lpstr>Information extraction</vt:lpstr>
      <vt:lpstr>Named entity recognition</vt:lpstr>
      <vt:lpstr>Named entity recognition</vt:lpstr>
      <vt:lpstr>Named entity recognition</vt:lpstr>
      <vt:lpstr>Named entity recognition</vt:lpstr>
      <vt:lpstr>Extraction of events</vt:lpstr>
      <vt:lpstr>Extraction of events</vt:lpstr>
      <vt:lpstr>Extraction of events</vt:lpstr>
      <vt:lpstr>Extraction of events</vt:lpstr>
      <vt:lpstr>Extraction of events</vt:lpstr>
      <vt:lpstr>The holy grail: ontology of world knowledge</vt:lpstr>
      <vt:lpstr>Lexical knowledge for parsing</vt:lpstr>
      <vt:lpstr>Lexical knowledge for parsing</vt:lpstr>
      <vt:lpstr>PowerPoint Presentation</vt:lpstr>
      <vt:lpstr>Using multiple similarity measures and chaining inferences</vt:lpstr>
      <vt:lpstr>The holy grail: ontology of world knowledge</vt:lpstr>
      <vt:lpstr>Relation extraction</vt:lpstr>
      <vt:lpstr>Automatic KB population</vt:lpstr>
      <vt:lpstr>Knowledge Bases and NLP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Einat Minkov, U. Haifa  visiting  CL course, U. Trento  March 2, 2017 </dc:title>
  <dc:creator>einat</dc:creator>
  <cp:lastModifiedBy>einat</cp:lastModifiedBy>
  <cp:revision>63</cp:revision>
  <dcterms:created xsi:type="dcterms:W3CDTF">2017-03-01T08:53:52Z</dcterms:created>
  <dcterms:modified xsi:type="dcterms:W3CDTF">2017-03-02T10:41:52Z</dcterms:modified>
</cp:coreProperties>
</file>